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57" r:id="rId4"/>
    <p:sldId id="262" r:id="rId5"/>
    <p:sldId id="273" r:id="rId6"/>
    <p:sldId id="265" r:id="rId7"/>
    <p:sldId id="264" r:id="rId8"/>
    <p:sldId id="276" r:id="rId9"/>
    <p:sldId id="258" r:id="rId10"/>
    <p:sldId id="272" r:id="rId11"/>
    <p:sldId id="271" r:id="rId12"/>
    <p:sldId id="274" r:id="rId13"/>
    <p:sldId id="275" r:id="rId14"/>
    <p:sldId id="261" r:id="rId15"/>
    <p:sldId id="266" r:id="rId16"/>
    <p:sldId id="270" r:id="rId17"/>
    <p:sldId id="269"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EAF021F5-5521-412F-8B75-1645D260320B}" type="datetimeFigureOut">
              <a:rPr lang="en-US" smtClean="0"/>
              <a:t>12/16/2025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55E8B7D-1564-48DB-9619-B78F08B988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021F5-5521-412F-8B75-1645D260320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E8B7D-1564-48DB-9619-B78F08B988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021F5-5521-412F-8B75-1645D260320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E8B7D-1564-48DB-9619-B78F08B988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021F5-5521-412F-8B75-1645D260320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E8B7D-1564-48DB-9619-B78F08B988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F021F5-5521-412F-8B75-1645D260320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E8B7D-1564-48DB-9619-B78F08B988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F021F5-5521-412F-8B75-1645D260320B}"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E8B7D-1564-48DB-9619-B78F08B988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EAF021F5-5521-412F-8B75-1645D260320B}" type="datetimeFigureOut">
              <a:rPr lang="en-US" smtClean="0"/>
              <a:t>12/16/2025</a:t>
            </a:fld>
            <a:endParaRPr lang="en-US"/>
          </a:p>
        </p:txBody>
      </p:sp>
      <p:sp>
        <p:nvSpPr>
          <p:cNvPr id="27" name="Slide Number Placeholder 26"/>
          <p:cNvSpPr>
            <a:spLocks noGrp="1"/>
          </p:cNvSpPr>
          <p:nvPr>
            <p:ph type="sldNum" sz="quarter" idx="11"/>
          </p:nvPr>
        </p:nvSpPr>
        <p:spPr/>
        <p:txBody>
          <a:bodyPr rtlCol="0"/>
          <a:lstStyle/>
          <a:p>
            <a:fld id="{555E8B7D-1564-48DB-9619-B78F08B988B4}"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AF021F5-5521-412F-8B75-1645D260320B}" type="datetimeFigureOut">
              <a:rPr lang="en-US" smtClean="0"/>
              <a:t>12/16/2025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55E8B7D-1564-48DB-9619-B78F08B988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021F5-5521-412F-8B75-1645D260320B}" type="datetimeFigureOut">
              <a:rPr lang="en-US" smtClean="0"/>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5E8B7D-1564-48DB-9619-B78F08B988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F021F5-5521-412F-8B75-1645D260320B}"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E8B7D-1564-48DB-9619-B78F08B988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F021F5-5521-412F-8B75-1645D260320B}"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E8B7D-1564-48DB-9619-B78F08B988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AF021F5-5521-412F-8B75-1645D260320B}" type="datetimeFigureOut">
              <a:rPr lang="en-US" smtClean="0"/>
              <a:t>12/16/2025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55E8B7D-1564-48DB-9619-B78F08B988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sr-Latn-RS" dirty="0" smtClean="0"/>
              <a:t> </a:t>
            </a:r>
            <a:endParaRPr lang="en-US" dirty="0"/>
          </a:p>
        </p:txBody>
      </p:sp>
      <p:sp>
        <p:nvSpPr>
          <p:cNvPr id="3" name="Subtitle 2"/>
          <p:cNvSpPr>
            <a:spLocks noGrp="1"/>
          </p:cNvSpPr>
          <p:nvPr>
            <p:ph type="subTitle" idx="1"/>
          </p:nvPr>
        </p:nvSpPr>
        <p:spPr/>
        <p:txBody>
          <a:bodyPr/>
          <a:lstStyle/>
          <a:p>
            <a:r>
              <a:rPr lang="sr-Latn-RS" dirty="0" smtClean="0"/>
              <a:t> </a:t>
            </a:r>
            <a:endParaRPr lang="en-US" dirty="0"/>
          </a:p>
        </p:txBody>
      </p:sp>
      <p:pic>
        <p:nvPicPr>
          <p:cNvPr id="1026" name="Picture 2" descr="C:\Users\ALTECH-50\Desktop\ZMAJ-logo-2024-FUTER-e17161550241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1454150"/>
            <a:ext cx="40005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11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normAutofit fontScale="90000"/>
          </a:bodyPr>
          <a:lstStyle/>
          <a:p>
            <a:r>
              <a:rPr lang="sr-Latn-RS" dirty="0">
                <a:solidFill>
                  <a:schemeClr val="tx1"/>
                </a:solidFill>
              </a:rPr>
              <a:t> </a:t>
            </a:r>
            <a:r>
              <a:rPr lang="sr-Latn-RS" dirty="0" smtClean="0">
                <a:solidFill>
                  <a:schemeClr val="tx1"/>
                </a:solidFill>
              </a:rPr>
              <a:t/>
            </a:r>
            <a:br>
              <a:rPr lang="sr-Latn-RS" dirty="0" smtClean="0">
                <a:solidFill>
                  <a:schemeClr val="tx1"/>
                </a:solidFill>
              </a:rPr>
            </a:br>
            <a:r>
              <a:rPr lang="sr-Latn-RS" dirty="0">
                <a:solidFill>
                  <a:schemeClr val="tx1"/>
                </a:solidFill>
              </a:rPr>
              <a:t/>
            </a:r>
            <a:br>
              <a:rPr lang="sr-Latn-RS" dirty="0">
                <a:solidFill>
                  <a:schemeClr val="tx1"/>
                </a:solidFill>
              </a:rPr>
            </a:br>
            <a:r>
              <a:rPr lang="sr-Latn-RS" dirty="0" smtClean="0">
                <a:solidFill>
                  <a:schemeClr val="tx1"/>
                </a:solidFill>
              </a:rPr>
              <a:t/>
            </a:r>
            <a:br>
              <a:rPr lang="sr-Latn-RS" dirty="0" smtClean="0">
                <a:solidFill>
                  <a:schemeClr val="tx1"/>
                </a:solidFill>
              </a:rPr>
            </a:br>
            <a:r>
              <a:rPr lang="sr-Latn-RS" dirty="0" smtClean="0">
                <a:solidFill>
                  <a:schemeClr val="tx1"/>
                </a:solidFill>
              </a:rPr>
              <a:t>  </a:t>
            </a:r>
            <a:r>
              <a:rPr lang="sr-Latn-RS" dirty="0">
                <a:solidFill>
                  <a:schemeClr val="tx1"/>
                </a:solidFill>
              </a:rPr>
              <a:t/>
            </a:r>
            <a:br>
              <a:rPr lang="sr-Latn-RS" dirty="0">
                <a:solidFill>
                  <a:schemeClr val="tx1"/>
                </a:solidFill>
              </a:rPr>
            </a:br>
            <a:r>
              <a:rPr lang="sr-Latn-RS" dirty="0" smtClean="0">
                <a:solidFill>
                  <a:schemeClr val="tx1"/>
                </a:solidFill>
              </a:rPr>
              <a:t/>
            </a:r>
            <a:br>
              <a:rPr lang="sr-Latn-RS" dirty="0" smtClean="0">
                <a:solidFill>
                  <a:schemeClr val="tx1"/>
                </a:solidFill>
              </a:rPr>
            </a:br>
            <a:r>
              <a:rPr lang="sr-Latn-RS" dirty="0">
                <a:solidFill>
                  <a:schemeClr val="tx1"/>
                </a:solidFill>
              </a:rPr>
              <a:t/>
            </a:r>
            <a:br>
              <a:rPr lang="sr-Latn-RS" dirty="0">
                <a:solidFill>
                  <a:schemeClr val="tx1"/>
                </a:solidFill>
              </a:rPr>
            </a:br>
            <a:r>
              <a:rPr lang="sr-Latn-RS" dirty="0" smtClean="0">
                <a:solidFill>
                  <a:schemeClr val="tx1"/>
                </a:solidFill>
              </a:rPr>
              <a:t/>
            </a:r>
            <a:br>
              <a:rPr lang="sr-Latn-RS" dirty="0" smtClean="0">
                <a:solidFill>
                  <a:schemeClr val="tx1"/>
                </a:solidFill>
              </a:rPr>
            </a:br>
            <a:r>
              <a:rPr lang="sr-Latn-RS" sz="2300" b="1" i="1" dirty="0" smtClean="0">
                <a:solidFill>
                  <a:schemeClr val="tx1"/>
                </a:solidFill>
                <a:latin typeface="+mn-lt"/>
              </a:rPr>
              <a:t>Normalizing</a:t>
            </a:r>
            <a:br>
              <a:rPr lang="sr-Latn-RS" sz="2300" b="1" i="1" dirty="0" smtClean="0">
                <a:solidFill>
                  <a:schemeClr val="tx1"/>
                </a:solidFill>
                <a:latin typeface="+mn-lt"/>
              </a:rPr>
            </a:br>
            <a:r>
              <a:rPr lang="sr-Latn-RS" sz="2300" b="1" i="1" dirty="0">
                <a:solidFill>
                  <a:schemeClr val="tx1"/>
                </a:solidFill>
                <a:latin typeface="+mn-lt"/>
              </a:rPr>
              <a:t/>
            </a:r>
            <a:br>
              <a:rPr lang="sr-Latn-RS" sz="2300" b="1" i="1" dirty="0">
                <a:solidFill>
                  <a:schemeClr val="tx1"/>
                </a:solidFill>
                <a:latin typeface="+mn-lt"/>
              </a:rPr>
            </a:br>
            <a:endParaRPr lang="en-US" sz="2300" b="1" i="1" dirty="0">
              <a:solidFill>
                <a:schemeClr val="tx1"/>
              </a:solidFill>
              <a:latin typeface="+mn-lt"/>
            </a:endParaRPr>
          </a:p>
        </p:txBody>
      </p:sp>
      <p:sp>
        <p:nvSpPr>
          <p:cNvPr id="3" name="Content Placeholder 2"/>
          <p:cNvSpPr>
            <a:spLocks noGrp="1"/>
          </p:cNvSpPr>
          <p:nvPr>
            <p:ph idx="1"/>
          </p:nvPr>
        </p:nvSpPr>
        <p:spPr>
          <a:xfrm>
            <a:off x="381000" y="3352800"/>
            <a:ext cx="8610600" cy="3429000"/>
          </a:xfrm>
        </p:spPr>
        <p:txBody>
          <a:bodyPr>
            <a:normAutofit lnSpcReduction="10000"/>
          </a:bodyPr>
          <a:lstStyle/>
          <a:p>
            <a:r>
              <a:rPr lang="en-US" sz="1800" dirty="0">
                <a:latin typeface="Calibri" panose="020F0502020204030204" pitchFamily="34" charset="0"/>
                <a:cs typeface="Calibri" panose="020F0502020204030204" pitchFamily="34" charset="0"/>
              </a:rPr>
              <a:t>Normalizing is a thermal treatment of steel that improves its toughness and strength, while removing internal stresses.</a:t>
            </a:r>
          </a:p>
          <a:p>
            <a:r>
              <a:rPr lang="en-US" sz="1800" dirty="0">
                <a:latin typeface="Calibri" panose="020F0502020204030204" pitchFamily="34" charset="0"/>
                <a:cs typeface="Calibri" panose="020F0502020204030204" pitchFamily="34" charset="0"/>
              </a:rPr>
              <a:t>The steel is heated to a temperature of 30-50 °C above the Ac3 temperature, held at that temperature for a certain time, and then cooled in air.</a:t>
            </a:r>
          </a:p>
          <a:p>
            <a:r>
              <a:rPr lang="en-US" sz="1800" dirty="0">
                <a:latin typeface="Calibri" panose="020F0502020204030204" pitchFamily="34" charset="0"/>
                <a:cs typeface="Calibri" panose="020F0502020204030204" pitchFamily="34" charset="0"/>
              </a:rPr>
              <a:t>As a result of that process we get: Improved toughness (and greater resistance to breaking).</a:t>
            </a:r>
          </a:p>
          <a:p>
            <a:r>
              <a:rPr lang="en-US" sz="1800" dirty="0">
                <a:latin typeface="Calibri" panose="020F0502020204030204" pitchFamily="34" charset="0"/>
                <a:cs typeface="Calibri" panose="020F0502020204030204" pitchFamily="34" charset="0"/>
              </a:rPr>
              <a:t>Refined steel grain.</a:t>
            </a:r>
          </a:p>
          <a:p>
            <a:r>
              <a:rPr lang="en-US" sz="1800" dirty="0">
                <a:latin typeface="Calibri" panose="020F0502020204030204" pitchFamily="34" charset="0"/>
                <a:cs typeface="Calibri" panose="020F0502020204030204" pitchFamily="34" charset="0"/>
              </a:rPr>
              <a:t>Internal stresses removed.</a:t>
            </a:r>
          </a:p>
          <a:p>
            <a:r>
              <a:rPr lang="en-US" sz="1800" dirty="0">
                <a:latin typeface="Calibri" panose="020F0502020204030204" pitchFamily="34" charset="0"/>
                <a:cs typeface="Calibri" panose="020F0502020204030204" pitchFamily="34" charset="0"/>
              </a:rPr>
              <a:t>Increased hardness and reduced plasticity.</a:t>
            </a:r>
          </a:p>
          <a:p>
            <a:r>
              <a:rPr lang="en-US" sz="1800" dirty="0">
                <a:latin typeface="Calibri" panose="020F0502020204030204" pitchFamily="34" charset="0"/>
                <a:cs typeface="Calibri" panose="020F0502020204030204" pitchFamily="34" charset="0"/>
              </a:rPr>
              <a:t>The purpose of such processing is to prepare the material for further processing, improve mechanical properties, especially in castings and forgings, and improve cutting performance.</a:t>
            </a:r>
          </a:p>
        </p:txBody>
      </p:sp>
      <p:pic>
        <p:nvPicPr>
          <p:cNvPr id="4098" name="Picture 2" descr="C:\Users\ALTECH-50\Desktop\ChatGPT Image Nov 27, 2025 at 08_52_03 A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57200"/>
            <a:ext cx="3566159"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3" name="Content Placeholder 2"/>
          <p:cNvSpPr>
            <a:spLocks noGrp="1"/>
          </p:cNvSpPr>
          <p:nvPr>
            <p:ph idx="1"/>
          </p:nvPr>
        </p:nvSpPr>
        <p:spPr>
          <a:xfrm>
            <a:off x="304800" y="609600"/>
            <a:ext cx="8382000" cy="5964936"/>
          </a:xfrm>
        </p:spPr>
        <p:txBody>
          <a:bodyPr/>
          <a:lstStyle/>
          <a:p>
            <a:r>
              <a:rPr lang="en-US" sz="2600" b="1" dirty="0"/>
              <a:t>Precision Machining of parts</a:t>
            </a:r>
          </a:p>
          <a:p>
            <a:pPr marL="109728" indent="0">
              <a:buNone/>
            </a:pPr>
            <a:endParaRPr lang="en-US" dirty="0"/>
          </a:p>
        </p:txBody>
      </p:sp>
      <p:pic>
        <p:nvPicPr>
          <p:cNvPr id="3074" name="Picture 2" descr="C:\Users\ALTECH-50\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2804981"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4619744"/>
            <a:ext cx="8229600" cy="1446550"/>
          </a:xfrm>
          <a:prstGeom prst="rect">
            <a:avLst/>
          </a:prstGeom>
        </p:spPr>
        <p:txBody>
          <a:bodyPr wrap="square">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High-precision processing using CNC and conventional machines.</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Serial and individual production of parts. </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We are equipped to produce parts according to technical documentation or </a:t>
            </a:r>
            <a:r>
              <a:rPr lang="en-US" sz="2200" dirty="0" smtClean="0">
                <a:latin typeface="Calibri" panose="020F0502020204030204" pitchFamily="34" charset="0"/>
                <a:cs typeface="Calibri" panose="020F0502020204030204" pitchFamily="34" charset="0"/>
              </a:rPr>
              <a:t>samples</a:t>
            </a:r>
            <a:r>
              <a:rPr lang="sr-Latn-RS" sz="2200" dirty="0" smtClean="0">
                <a:latin typeface="Calibri" panose="020F0502020204030204" pitchFamily="34" charset="0"/>
                <a:cs typeface="Calibri" panose="020F0502020204030204" pitchFamily="34" charset="0"/>
              </a:rPr>
              <a:t>.</a:t>
            </a:r>
            <a:endParaRPr lang="en-US" sz="2200" dirty="0">
              <a:latin typeface="Calibri" panose="020F0502020204030204" pitchFamily="34" charset="0"/>
              <a:cs typeface="Calibri" panose="020F0502020204030204" pitchFamily="34" charset="0"/>
            </a:endParaRPr>
          </a:p>
        </p:txBody>
      </p:sp>
      <p:pic>
        <p:nvPicPr>
          <p:cNvPr id="1026" name="Picture 2" descr="C:\Users\ALTECH-50\Desktop\IMG_20180904_1245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192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84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3" name="Content Placeholder 2"/>
          <p:cNvSpPr>
            <a:spLocks noGrp="1"/>
          </p:cNvSpPr>
          <p:nvPr>
            <p:ph idx="1"/>
          </p:nvPr>
        </p:nvSpPr>
        <p:spPr>
          <a:xfrm>
            <a:off x="304800" y="609600"/>
            <a:ext cx="8382000" cy="5964936"/>
          </a:xfrm>
        </p:spPr>
        <p:txBody>
          <a:bodyPr/>
          <a:lstStyle/>
          <a:p>
            <a:r>
              <a:rPr lang="sr-Latn-RS" b="1" dirty="0" smtClean="0"/>
              <a:t>Production</a:t>
            </a:r>
            <a:r>
              <a:rPr lang="en-US" b="1" dirty="0" smtClean="0"/>
              <a:t> </a:t>
            </a:r>
            <a:r>
              <a:rPr lang="en-US" b="1" dirty="0"/>
              <a:t>of metal </a:t>
            </a:r>
            <a:r>
              <a:rPr lang="en-US" b="1" dirty="0" smtClean="0"/>
              <a:t>structures</a:t>
            </a:r>
            <a:r>
              <a:rPr lang="sr-Latn-RS" b="1" dirty="0" smtClean="0"/>
              <a:t> </a:t>
            </a:r>
            <a:r>
              <a:rPr lang="en-US" b="1" dirty="0" smtClean="0"/>
              <a:t>and </a:t>
            </a:r>
            <a:r>
              <a:rPr lang="en-US" b="1" dirty="0"/>
              <a:t>assemblies</a:t>
            </a:r>
            <a:r>
              <a:rPr lang="sr-Latn-RS" b="1" dirty="0" smtClean="0"/>
              <a:t> </a:t>
            </a:r>
            <a:endParaRPr lang="en-US" b="1" dirty="0"/>
          </a:p>
          <a:p>
            <a:endParaRPr lang="en-US" dirty="0"/>
          </a:p>
        </p:txBody>
      </p:sp>
      <p:pic>
        <p:nvPicPr>
          <p:cNvPr id="1026" name="Picture 2" descr="C:\Users\ALTECH-50\Desktop\fizikalna-terapija-celicne-konstrukcije-montazne-h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240" y="1905000"/>
            <a:ext cx="585216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4167664"/>
            <a:ext cx="7772400" cy="1446550"/>
          </a:xfrm>
          <a:prstGeom prst="rect">
            <a:avLst/>
          </a:prstGeom>
        </p:spPr>
        <p:txBody>
          <a:bodyPr wrap="square">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Metal constructions are made by joining basic elements into one whole.</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Connecting is usually done by welding or screws and various elements are used such as pipes, profiles, sheets, etc.</a:t>
            </a:r>
          </a:p>
        </p:txBody>
      </p:sp>
    </p:spTree>
    <p:extLst>
      <p:ext uri="{BB962C8B-B14F-4D97-AF65-F5344CB8AC3E}">
        <p14:creationId xmlns:p14="http://schemas.microsoft.com/office/powerpoint/2010/main" val="388467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3" name="Content Placeholder 2"/>
          <p:cNvSpPr>
            <a:spLocks noGrp="1"/>
          </p:cNvSpPr>
          <p:nvPr>
            <p:ph idx="1"/>
          </p:nvPr>
        </p:nvSpPr>
        <p:spPr>
          <a:xfrm>
            <a:off x="228600" y="533400"/>
            <a:ext cx="8458200" cy="6041136"/>
          </a:xfrm>
        </p:spPr>
        <p:txBody>
          <a:bodyPr/>
          <a:lstStyle/>
          <a:p>
            <a:pPr marL="109728" indent="0">
              <a:buNone/>
            </a:pPr>
            <a:r>
              <a:rPr lang="sr-Latn-RS" dirty="0" smtClean="0"/>
              <a:t>Reference</a:t>
            </a:r>
          </a:p>
          <a:p>
            <a:pPr marL="109728" indent="0">
              <a:buNone/>
            </a:pPr>
            <a:endParaRPr lang="sr-Latn-RS" dirty="0"/>
          </a:p>
          <a:p>
            <a:r>
              <a:rPr lang="en-US" sz="2400" dirty="0" err="1">
                <a:latin typeface="Calibri" panose="020F0502020204030204" pitchFamily="34" charset="0"/>
                <a:cs typeface="Calibri" panose="020F0502020204030204" pitchFamily="34" charset="0"/>
              </a:rPr>
              <a:t>Mayekawa</a:t>
            </a:r>
            <a:r>
              <a:rPr lang="en-US" sz="2400" dirty="0">
                <a:latin typeface="Calibri" panose="020F0502020204030204" pitchFamily="34" charset="0"/>
                <a:cs typeface="Calibri" panose="020F0502020204030204" pitchFamily="34" charset="0"/>
              </a:rPr>
              <a:t> – </a:t>
            </a:r>
            <a:r>
              <a:rPr lang="sr-Latn-RS" sz="2400" dirty="0" smtClean="0">
                <a:latin typeface="Calibri" panose="020F0502020204030204" pitchFamily="34" charset="0"/>
                <a:cs typeface="Calibri" panose="020F0502020204030204" pitchFamily="34" charset="0"/>
              </a:rPr>
              <a:t>Main assembly</a:t>
            </a:r>
            <a:endParaRPr lang="en-US" sz="2400" dirty="0">
              <a:latin typeface="Calibri" panose="020F0502020204030204" pitchFamily="34" charset="0"/>
              <a:cs typeface="Calibri" panose="020F0502020204030204" pitchFamily="34" charset="0"/>
            </a:endParaRPr>
          </a:p>
          <a:p>
            <a:pPr marL="109728" indent="0">
              <a:buNone/>
            </a:pPr>
            <a:endParaRPr lang="en-US" dirty="0"/>
          </a:p>
        </p:txBody>
      </p:sp>
      <p:pic>
        <p:nvPicPr>
          <p:cNvPr id="1027" name="Picture 3" descr="C:\Users\ALTECH-50\Desktop\Im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590800"/>
            <a:ext cx="487680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70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 </a:t>
            </a:r>
            <a:br>
              <a:rPr lang="sr-Latn-RS" dirty="0" smtClean="0"/>
            </a:br>
            <a:endParaRPr lang="en-US" dirty="0"/>
          </a:p>
        </p:txBody>
      </p:sp>
      <p:sp>
        <p:nvSpPr>
          <p:cNvPr id="3" name="Content Placeholder 2"/>
          <p:cNvSpPr>
            <a:spLocks noGrp="1"/>
          </p:cNvSpPr>
          <p:nvPr>
            <p:ph idx="1"/>
          </p:nvPr>
        </p:nvSpPr>
        <p:spPr>
          <a:xfrm>
            <a:off x="457200" y="4419600"/>
            <a:ext cx="8382000" cy="1828800"/>
          </a:xfrm>
        </p:spPr>
        <p:txBody>
          <a:bodyPr>
            <a:normAutofit/>
          </a:bodyPr>
          <a:lstStyle/>
          <a:p>
            <a:endParaRPr lang="sr-Latn-RS" sz="2300" dirty="0" smtClean="0"/>
          </a:p>
          <a:p>
            <a:r>
              <a:rPr lang="en-US" sz="2300" dirty="0" smtClean="0">
                <a:latin typeface="Calibri" panose="020F0502020204030204" pitchFamily="34" charset="0"/>
                <a:cs typeface="Calibri" panose="020F0502020204030204" pitchFamily="34" charset="0"/>
              </a:rPr>
              <a:t>Hydraulic </a:t>
            </a:r>
            <a:r>
              <a:rPr lang="en-US" sz="2300" dirty="0">
                <a:latin typeface="Calibri" panose="020F0502020204030204" pitchFamily="34" charset="0"/>
                <a:cs typeface="Calibri" panose="020F0502020204030204" pitchFamily="34" charset="0"/>
              </a:rPr>
              <a:t>parking systems enable modern solutions to problems and easy parking in </a:t>
            </a:r>
            <a:r>
              <a:rPr lang="sr-Latn-RS" sz="2300" dirty="0" smtClean="0">
                <a:latin typeface="Calibri" panose="020F0502020204030204" pitchFamily="34" charset="0"/>
                <a:cs typeface="Calibri" panose="020F0502020204030204" pitchFamily="34" charset="0"/>
              </a:rPr>
              <a:t>crowded</a:t>
            </a:r>
            <a:r>
              <a:rPr lang="en-US" sz="2300" dirty="0" smtClean="0">
                <a:latin typeface="Calibri" panose="020F0502020204030204" pitchFamily="34" charset="0"/>
                <a:cs typeface="Calibri" panose="020F0502020204030204" pitchFamily="34" charset="0"/>
              </a:rPr>
              <a:t> </a:t>
            </a:r>
            <a:r>
              <a:rPr lang="en-US" sz="2300" dirty="0">
                <a:latin typeface="Calibri" panose="020F0502020204030204" pitchFamily="34" charset="0"/>
                <a:cs typeface="Calibri" panose="020F0502020204030204" pitchFamily="34" charset="0"/>
              </a:rPr>
              <a:t>city </a:t>
            </a:r>
            <a:r>
              <a:rPr lang="en-US" sz="2300" dirty="0" smtClean="0">
                <a:latin typeface="Calibri" panose="020F0502020204030204" pitchFamily="34" charset="0"/>
                <a:cs typeface="Calibri" panose="020F0502020204030204" pitchFamily="34" charset="0"/>
              </a:rPr>
              <a:t>centers</a:t>
            </a:r>
            <a:r>
              <a:rPr lang="sr-Latn-RS" sz="2300" dirty="0" smtClean="0">
                <a:latin typeface="Calibri" panose="020F0502020204030204" pitchFamily="34" charset="0"/>
                <a:cs typeface="Calibri" panose="020F0502020204030204" pitchFamily="34" charset="0"/>
              </a:rPr>
              <a:t>.</a:t>
            </a:r>
            <a:r>
              <a:rPr lang="en-US" sz="2300" dirty="0">
                <a:latin typeface="Calibri" panose="020F0502020204030204" pitchFamily="34" charset="0"/>
                <a:cs typeface="Calibri" panose="020F0502020204030204" pitchFamily="34" charset="0"/>
              </a:rPr>
              <a:t> </a:t>
            </a:r>
            <a:endParaRPr lang="sr-Latn-RS" sz="2300" dirty="0" smtClean="0">
              <a:latin typeface="Calibri" panose="020F0502020204030204" pitchFamily="34" charset="0"/>
              <a:cs typeface="Calibri" panose="020F0502020204030204" pitchFamily="34" charset="0"/>
            </a:endParaRPr>
          </a:p>
          <a:p>
            <a:r>
              <a:rPr lang="en-US" sz="2300" dirty="0" smtClean="0">
                <a:latin typeface="Calibri" panose="020F0502020204030204" pitchFamily="34" charset="0"/>
                <a:cs typeface="Calibri" panose="020F0502020204030204" pitchFamily="34" charset="0"/>
              </a:rPr>
              <a:t>We </a:t>
            </a:r>
            <a:r>
              <a:rPr lang="en-US" sz="2300" dirty="0">
                <a:latin typeface="Calibri" panose="020F0502020204030204" pitchFamily="34" charset="0"/>
                <a:cs typeface="Calibri" panose="020F0502020204030204" pitchFamily="34" charset="0"/>
              </a:rPr>
              <a:t>manufacture and install parking systems for </a:t>
            </a:r>
            <a:r>
              <a:rPr lang="en-US" sz="2300" dirty="0" smtClean="0">
                <a:latin typeface="Calibri" panose="020F0502020204030204" pitchFamily="34" charset="0"/>
                <a:cs typeface="Calibri" panose="020F0502020204030204" pitchFamily="34" charset="0"/>
              </a:rPr>
              <a:t>cars</a:t>
            </a:r>
            <a:r>
              <a:rPr lang="sr-Latn-RS" sz="2300" dirty="0" smtClean="0">
                <a:latin typeface="Calibri" panose="020F0502020204030204" pitchFamily="34" charset="0"/>
                <a:cs typeface="Calibri" panose="020F0502020204030204" pitchFamily="34" charset="0"/>
              </a:rPr>
              <a:t>.</a:t>
            </a:r>
          </a:p>
          <a:p>
            <a:pPr marL="109728" indent="0">
              <a:buNone/>
            </a:pPr>
            <a:endParaRPr lang="sr-Latn-RS" dirty="0" smtClean="0"/>
          </a:p>
          <a:p>
            <a:pPr marL="109728" indent="0">
              <a:buNone/>
            </a:pPr>
            <a:endParaRPr lang="en-US" dirty="0"/>
          </a:p>
        </p:txBody>
      </p:sp>
      <p:pic>
        <p:nvPicPr>
          <p:cNvPr id="3074" name="Picture 2" descr="C:\Users\ALTECH-50\Desktop\Zmaj\Fotke Hidr. parkinga\IMG_68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280160"/>
            <a:ext cx="3657599"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46854"/>
            <a:ext cx="4594528" cy="446276"/>
          </a:xfrm>
          <a:prstGeom prst="rect">
            <a:avLst/>
          </a:prstGeom>
        </p:spPr>
        <p:txBody>
          <a:bodyPr wrap="none">
            <a:spAutoFit/>
          </a:bodyPr>
          <a:lstStyle/>
          <a:p>
            <a:pPr marL="342900" indent="-342900">
              <a:buFont typeface="Arial" panose="020B0604020202020204" pitchFamily="34" charset="0"/>
              <a:buChar char="•"/>
            </a:pPr>
            <a:r>
              <a:rPr lang="en-US" sz="2300" b="1" dirty="0"/>
              <a:t>Hydraulic parking systems</a:t>
            </a:r>
          </a:p>
        </p:txBody>
      </p:sp>
    </p:spTree>
    <p:extLst>
      <p:ext uri="{BB962C8B-B14F-4D97-AF65-F5344CB8AC3E}">
        <p14:creationId xmlns:p14="http://schemas.microsoft.com/office/powerpoint/2010/main" val="458653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3" name="Content Placeholder 2"/>
          <p:cNvSpPr>
            <a:spLocks noGrp="1"/>
          </p:cNvSpPr>
          <p:nvPr>
            <p:ph idx="1"/>
          </p:nvPr>
        </p:nvSpPr>
        <p:spPr>
          <a:xfrm>
            <a:off x="457200" y="3416808"/>
            <a:ext cx="8229600" cy="3441192"/>
          </a:xfrm>
        </p:spPr>
        <p:txBody>
          <a:bodyPr/>
          <a:lstStyle/>
          <a:p>
            <a:pPr marL="109728" indent="0">
              <a:buNone/>
            </a:pPr>
            <a:r>
              <a:rPr lang="sr-Latn-RS" dirty="0" smtClean="0"/>
              <a:t>  </a:t>
            </a:r>
            <a:endParaRPr lang="en-US" dirty="0"/>
          </a:p>
        </p:txBody>
      </p:sp>
      <p:pic>
        <p:nvPicPr>
          <p:cNvPr id="1026" name="Picture 2" descr="C:\Users\ALTECH-50\Desktop\3ad9c707-b010-4115-893d-7a7c493260c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 y="856488"/>
            <a:ext cx="3413759"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TECH-50\Desktop\75e3639d-33e8-43a5-9706-215f395b93a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856488"/>
            <a:ext cx="3860800" cy="1737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3733800"/>
            <a:ext cx="7848600" cy="2462213"/>
          </a:xfrm>
          <a:prstGeom prst="rect">
            <a:avLst/>
          </a:prstGeom>
        </p:spPr>
        <p:txBody>
          <a:bodyPr wrap="square">
            <a:spAutoFit/>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They are made to measure, the most possible use of space, 2.500 kg platform </a:t>
            </a:r>
            <a:r>
              <a:rPr lang="en-US" sz="2200" dirty="0" smtClean="0">
                <a:latin typeface="Calibri" panose="020F0502020204030204" pitchFamily="34" charset="0"/>
                <a:cs typeface="Calibri" panose="020F0502020204030204" pitchFamily="34" charset="0"/>
              </a:rPr>
              <a:t>load</a:t>
            </a:r>
            <a:r>
              <a:rPr lang="sr-Latn-RS" sz="2200" dirty="0" smtClean="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200" dirty="0" smtClean="0">
                <a:latin typeface="Calibri" panose="020F0502020204030204" pitchFamily="34" charset="0"/>
                <a:cs typeface="Calibri" panose="020F0502020204030204" pitchFamily="34" charset="0"/>
              </a:rPr>
              <a:t>We </a:t>
            </a:r>
            <a:r>
              <a:rPr lang="en-US" sz="2200" dirty="0">
                <a:latin typeface="Calibri" panose="020F0502020204030204" pitchFamily="34" charset="0"/>
                <a:cs typeface="Calibri" panose="020F0502020204030204" pitchFamily="34" charset="0"/>
              </a:rPr>
              <a:t>offer single units for parking two cars in two levels (one car up - one car down) on the surface normally occupied by one </a:t>
            </a:r>
            <a:r>
              <a:rPr lang="en-US" sz="2200" dirty="0" smtClean="0">
                <a:latin typeface="Calibri" panose="020F0502020204030204" pitchFamily="34" charset="0"/>
                <a:cs typeface="Calibri" panose="020F0502020204030204" pitchFamily="34" charset="0"/>
              </a:rPr>
              <a:t>car.</a:t>
            </a:r>
            <a:endParaRPr lang="sr-Latn-RS" sz="22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smtClean="0">
                <a:latin typeface="Calibri" panose="020F0502020204030204" pitchFamily="34" charset="0"/>
                <a:cs typeface="Calibri" panose="020F0502020204030204" pitchFamily="34" charset="0"/>
              </a:rPr>
              <a:t>We </a:t>
            </a:r>
            <a:r>
              <a:rPr lang="en-US" sz="2200" dirty="0">
                <a:latin typeface="Calibri" panose="020F0502020204030204" pitchFamily="34" charset="0"/>
                <a:cs typeface="Calibri" panose="020F0502020204030204" pitchFamily="34" charset="0"/>
              </a:rPr>
              <a:t>offer double units for parking four cars in two levels (two cars up – two cars down) on the surface normally occupied by two cars. </a:t>
            </a:r>
          </a:p>
        </p:txBody>
      </p:sp>
    </p:spTree>
    <p:extLst>
      <p:ext uri="{BB962C8B-B14F-4D97-AF65-F5344CB8AC3E}">
        <p14:creationId xmlns:p14="http://schemas.microsoft.com/office/powerpoint/2010/main" val="39787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3" name="Content Placeholder 2"/>
          <p:cNvSpPr>
            <a:spLocks noGrp="1"/>
          </p:cNvSpPr>
          <p:nvPr>
            <p:ph idx="1"/>
          </p:nvPr>
        </p:nvSpPr>
        <p:spPr/>
        <p:txBody>
          <a:bodyPr/>
          <a:lstStyle/>
          <a:p>
            <a:pPr marL="109728" indent="0">
              <a:buNone/>
            </a:pPr>
            <a:endParaRPr lang="sr-Latn-RS" dirty="0"/>
          </a:p>
          <a:p>
            <a:pPr marL="109728" indent="0">
              <a:buNone/>
            </a:pPr>
            <a:endParaRPr lang="en-US" dirty="0"/>
          </a:p>
        </p:txBody>
      </p:sp>
      <p:pic>
        <p:nvPicPr>
          <p:cNvPr id="2051" name="Picture 3" descr="C:\Users\ALTECH-50\Desktop\IMG_634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13232"/>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TECH-50\Desktop\IMG_63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9624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43400" y="1143000"/>
            <a:ext cx="4495800" cy="2123658"/>
          </a:xfrm>
          <a:prstGeom prst="rect">
            <a:avLst/>
          </a:prstGeom>
        </p:spPr>
        <p:txBody>
          <a:bodyPr wrap="square">
            <a:spAutoFit/>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They are designed for installation in </a:t>
            </a:r>
            <a:r>
              <a:rPr lang="sr-Latn-RS" sz="2200" dirty="0" smtClean="0">
                <a:latin typeface="Calibri" panose="020F0502020204030204" pitchFamily="34" charset="0"/>
                <a:cs typeface="Calibri" panose="020F0502020204030204" pitchFamily="34" charset="0"/>
              </a:rPr>
              <a:t>pits</a:t>
            </a:r>
            <a:r>
              <a:rPr lang="en-US" sz="2200" dirty="0" smtClean="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usually in underground garages where the height of the space and the depth of the pit in which they are installed are </a:t>
            </a:r>
            <a:r>
              <a:rPr lang="en-US" sz="2200" dirty="0" smtClean="0">
                <a:latin typeface="Calibri" panose="020F0502020204030204" pitchFamily="34" charset="0"/>
                <a:cs typeface="Calibri" panose="020F0502020204030204" pitchFamily="34" charset="0"/>
              </a:rPr>
              <a:t>limited</a:t>
            </a:r>
            <a:r>
              <a:rPr lang="sr-Latn-RS" sz="2200" dirty="0" smtClean="0">
                <a:latin typeface="Calibri" panose="020F0502020204030204" pitchFamily="34" charset="0"/>
                <a:cs typeface="Calibri" panose="020F0502020204030204" pitchFamily="34" charset="0"/>
              </a:rPr>
              <a:t>.</a:t>
            </a:r>
            <a:endParaRPr lang="en-US" sz="2200" dirty="0">
              <a:latin typeface="Calibri" panose="020F0502020204030204" pitchFamily="34" charset="0"/>
              <a:cs typeface="Calibri" panose="020F0502020204030204" pitchFamily="34" charset="0"/>
            </a:endParaRPr>
          </a:p>
        </p:txBody>
      </p:sp>
      <p:sp>
        <p:nvSpPr>
          <p:cNvPr id="5" name="Rectangle 4"/>
          <p:cNvSpPr/>
          <p:nvPr/>
        </p:nvSpPr>
        <p:spPr>
          <a:xfrm>
            <a:off x="4343400" y="4191000"/>
            <a:ext cx="4495800" cy="2123658"/>
          </a:xfrm>
          <a:prstGeom prst="rect">
            <a:avLst/>
          </a:prstGeom>
        </p:spPr>
        <p:txBody>
          <a:bodyPr wrap="square">
            <a:spAutoFit/>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Ease of installation, use, and maintenance make it very suitable for installation in underground garages</a:t>
            </a:r>
            <a:r>
              <a:rPr lang="en-US" sz="2200" dirty="0" smtClean="0">
                <a:latin typeface="Calibri" panose="020F0502020204030204" pitchFamily="34" charset="0"/>
                <a:cs typeface="Calibri" panose="020F0502020204030204" pitchFamily="34" charset="0"/>
              </a:rPr>
              <a:t>.</a:t>
            </a:r>
            <a:endParaRPr lang="sr-Latn-RS" sz="22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smtClean="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This system does not require additional construction work.</a:t>
            </a:r>
          </a:p>
        </p:txBody>
      </p:sp>
    </p:spTree>
    <p:extLst>
      <p:ext uri="{BB962C8B-B14F-4D97-AF65-F5344CB8AC3E}">
        <p14:creationId xmlns:p14="http://schemas.microsoft.com/office/powerpoint/2010/main" val="191979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848599" cy="1143000"/>
          </a:xfrm>
        </p:spPr>
        <p:txBody>
          <a:bodyPr>
            <a:normAutofit/>
          </a:bodyPr>
          <a:lstStyle/>
          <a:p>
            <a:r>
              <a:rPr lang="en-US" sz="3500" dirty="0" smtClean="0">
                <a:latin typeface="+mn-lt"/>
              </a:rPr>
              <a:t>Visions and goals of our company</a:t>
            </a:r>
            <a:endParaRPr lang="en-US" sz="3500" dirty="0">
              <a:latin typeface="+mn-lt"/>
            </a:endParaRPr>
          </a:p>
        </p:txBody>
      </p:sp>
      <p:pic>
        <p:nvPicPr>
          <p:cNvPr id="1027" name="Picture 3" descr="C:\Users\ALTECH-50\Desktop\Zmaj fotke, ppt\slicice\Picture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2209800"/>
            <a:ext cx="1152244" cy="12132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7400" y="2362201"/>
            <a:ext cx="6553200" cy="954107"/>
          </a:xfrm>
          <a:prstGeom prst="rect">
            <a:avLst/>
          </a:prstGeom>
        </p:spPr>
        <p:txBody>
          <a:bodyPr wrap="square">
            <a:spAutoFit/>
          </a:bodyPr>
          <a:lstStyle/>
          <a:p>
            <a:r>
              <a:rPr lang="en-US" sz="2800" dirty="0" smtClean="0"/>
              <a:t>Working better for the well-being of the employees and the satisfaction of users</a:t>
            </a:r>
            <a:endParaRPr lang="en-US" sz="2800" dirty="0"/>
          </a:p>
        </p:txBody>
      </p:sp>
      <p:pic>
        <p:nvPicPr>
          <p:cNvPr id="1028" name="Picture 4" descr="C:\Users\ALTECH-50\Desktop\Zmaj fotke, ppt\slicice\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15" y="3706567"/>
            <a:ext cx="1225550" cy="1212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0800000" flipV="1">
            <a:off x="2057400" y="3620494"/>
            <a:ext cx="6726936" cy="1384995"/>
          </a:xfrm>
          <a:prstGeom prst="rect">
            <a:avLst/>
          </a:prstGeom>
        </p:spPr>
        <p:txBody>
          <a:bodyPr wrap="square">
            <a:spAutoFit/>
          </a:bodyPr>
          <a:lstStyle/>
          <a:p>
            <a:r>
              <a:rPr lang="en-US" sz="2800" dirty="0" smtClean="0"/>
              <a:t>To remain the market leader in regards to the quality of products from the field of our activity</a:t>
            </a:r>
            <a:endParaRPr lang="en-US" sz="2800" dirty="0"/>
          </a:p>
        </p:txBody>
      </p:sp>
      <p:pic>
        <p:nvPicPr>
          <p:cNvPr id="1029" name="Picture 5" descr="C:\Users\ALTECH-50\Desktop\Zmaj fotke, ppt\slicice\Pic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74" y="5201453"/>
            <a:ext cx="1152525"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57400" y="5334000"/>
            <a:ext cx="6096000" cy="954107"/>
          </a:xfrm>
          <a:prstGeom prst="rect">
            <a:avLst/>
          </a:prstGeom>
        </p:spPr>
        <p:txBody>
          <a:bodyPr wrap="square">
            <a:spAutoFit/>
          </a:bodyPr>
          <a:lstStyle/>
          <a:p>
            <a:r>
              <a:rPr lang="en-US" sz="2800" dirty="0" smtClean="0"/>
              <a:t>Constantly using innovations to improve our products</a:t>
            </a:r>
            <a:endParaRPr lang="en-US" sz="2800" dirty="0"/>
          </a:p>
        </p:txBody>
      </p:sp>
    </p:spTree>
    <p:extLst>
      <p:ext uri="{BB962C8B-B14F-4D97-AF65-F5344CB8AC3E}">
        <p14:creationId xmlns:p14="http://schemas.microsoft.com/office/powerpoint/2010/main" val="61171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3" name="Content Placeholder 2"/>
          <p:cNvSpPr>
            <a:spLocks noGrp="1"/>
          </p:cNvSpPr>
          <p:nvPr>
            <p:ph idx="1"/>
          </p:nvPr>
        </p:nvSpPr>
        <p:spPr>
          <a:xfrm>
            <a:off x="4191000" y="1143000"/>
            <a:ext cx="4495800" cy="5431536"/>
          </a:xfrm>
        </p:spPr>
        <p:txBody>
          <a:bodyPr/>
          <a:lstStyle/>
          <a:p>
            <a:pPr marL="109728" indent="0">
              <a:buNone/>
            </a:pPr>
            <a:r>
              <a:rPr lang="en-US" dirty="0" err="1" smtClean="0">
                <a:latin typeface="Calibri" panose="020F0502020204030204" pitchFamily="34" charset="0"/>
                <a:cs typeface="Calibri" panose="020F0502020204030204" pitchFamily="34" charset="0"/>
              </a:rPr>
              <a:t>Đure</a:t>
            </a:r>
            <a:r>
              <a:rPr lang="en-US" dirty="0" smtClean="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Strugara</a:t>
            </a:r>
            <a:r>
              <a:rPr lang="en-US" dirty="0">
                <a:latin typeface="Calibri" panose="020F0502020204030204" pitchFamily="34" charset="0"/>
                <a:cs typeface="Calibri" panose="020F0502020204030204" pitchFamily="34" charset="0"/>
              </a:rPr>
              <a:t> no. </a:t>
            </a:r>
            <a:r>
              <a:rPr lang="en-US" dirty="0" smtClean="0">
                <a:latin typeface="Calibri" panose="020F0502020204030204" pitchFamily="34" charset="0"/>
                <a:cs typeface="Calibri" panose="020F0502020204030204" pitchFamily="34" charset="0"/>
              </a:rPr>
              <a:t>16</a:t>
            </a:r>
            <a:endParaRPr lang="sr-Latn-RS" dirty="0" smtClean="0">
              <a:latin typeface="Calibri" panose="020F0502020204030204" pitchFamily="34" charset="0"/>
              <a:cs typeface="Calibri" panose="020F0502020204030204" pitchFamily="34" charset="0"/>
            </a:endParaRPr>
          </a:p>
          <a:p>
            <a:pPr marL="109728" indent="0">
              <a:buNone/>
            </a:pPr>
            <a:r>
              <a:rPr lang="en-US" dirty="0" smtClean="0">
                <a:latin typeface="Calibri" panose="020F0502020204030204" pitchFamily="34" charset="0"/>
                <a:cs typeface="Calibri" panose="020F0502020204030204" pitchFamily="34" charset="0"/>
              </a:rPr>
              <a:t>11 </a:t>
            </a:r>
            <a:r>
              <a:rPr lang="en-US" dirty="0">
                <a:latin typeface="Calibri" panose="020F0502020204030204" pitchFamily="34" charset="0"/>
                <a:cs typeface="Calibri" panose="020F0502020204030204" pitchFamily="34" charset="0"/>
              </a:rPr>
              <a:t>300 </a:t>
            </a:r>
            <a:r>
              <a:rPr lang="en-US" dirty="0" err="1">
                <a:latin typeface="Calibri" panose="020F0502020204030204" pitchFamily="34" charset="0"/>
                <a:cs typeface="Calibri" panose="020F0502020204030204" pitchFamily="34" charset="0"/>
              </a:rPr>
              <a:t>Smederevo</a:t>
            </a:r>
            <a:endParaRPr lang="en-US" dirty="0">
              <a:latin typeface="Calibri" panose="020F0502020204030204" pitchFamily="34" charset="0"/>
              <a:cs typeface="Calibri" panose="020F0502020204030204" pitchFamily="34" charset="0"/>
            </a:endParaRPr>
          </a:p>
          <a:p>
            <a:pPr marL="109728" indent="0">
              <a:buNone/>
            </a:pPr>
            <a:r>
              <a:rPr lang="en-US" dirty="0">
                <a:latin typeface="Calibri" panose="020F0502020204030204" pitchFamily="34" charset="0"/>
                <a:cs typeface="Calibri" panose="020F0502020204030204" pitchFamily="34" charset="0"/>
              </a:rPr>
              <a:t>Serbia</a:t>
            </a:r>
          </a:p>
          <a:p>
            <a:pPr marL="109728" indent="0">
              <a:buNone/>
            </a:pPr>
            <a:r>
              <a:rPr lang="en-US" dirty="0">
                <a:latin typeface="Calibri" panose="020F0502020204030204" pitchFamily="34" charset="0"/>
                <a:cs typeface="Calibri" panose="020F0502020204030204" pitchFamily="34" charset="0"/>
              </a:rPr>
              <a:t>Phone number</a:t>
            </a:r>
            <a:r>
              <a:rPr lang="en-US" dirty="0" smtClean="0">
                <a:latin typeface="Calibri" panose="020F0502020204030204" pitchFamily="34" charset="0"/>
                <a:cs typeface="Calibri" panose="020F0502020204030204" pitchFamily="34" charset="0"/>
              </a:rPr>
              <a:t>:</a:t>
            </a:r>
            <a:endParaRPr lang="sr-Latn-RS" dirty="0" smtClean="0">
              <a:latin typeface="Calibri" panose="020F0502020204030204" pitchFamily="34" charset="0"/>
              <a:cs typeface="Calibri" panose="020F0502020204030204" pitchFamily="34" charset="0"/>
            </a:endParaRPr>
          </a:p>
          <a:p>
            <a:pPr marL="109728" indent="0">
              <a:buNone/>
            </a:pPr>
            <a:r>
              <a:rPr lang="sr-Latn-RS" dirty="0" smtClean="0">
                <a:latin typeface="Calibri" panose="020F0502020204030204" pitchFamily="34" charset="0"/>
                <a:cs typeface="Calibri" panose="020F0502020204030204" pitchFamily="34" charset="0"/>
              </a:rPr>
              <a:t>+38163289508</a:t>
            </a:r>
            <a:endParaRPr lang="en-US" dirty="0">
              <a:latin typeface="Calibri" panose="020F0502020204030204" pitchFamily="34" charset="0"/>
              <a:cs typeface="Calibri" panose="020F0502020204030204" pitchFamily="34" charset="0"/>
            </a:endParaRPr>
          </a:p>
          <a:p>
            <a:pPr marL="109728" indent="0">
              <a:buNone/>
            </a:pPr>
            <a:r>
              <a:rPr lang="en-US" dirty="0" smtClean="0">
                <a:latin typeface="Calibri" panose="020F0502020204030204" pitchFamily="34" charset="0"/>
                <a:cs typeface="Calibri" panose="020F0502020204030204" pitchFamily="34" charset="0"/>
              </a:rPr>
              <a:t>E-mail</a:t>
            </a:r>
            <a:r>
              <a:rPr lang="en-US" dirty="0" smtClean="0">
                <a:latin typeface="Calibri" panose="020F0502020204030204" pitchFamily="34" charset="0"/>
                <a:cs typeface="Calibri" panose="020F0502020204030204" pitchFamily="34" charset="0"/>
              </a:rPr>
              <a:t>:</a:t>
            </a:r>
            <a:r>
              <a:rPr lang="sr-Latn-RS" dirty="0" smtClean="0">
                <a:latin typeface="Calibri" panose="020F0502020204030204" pitchFamily="34" charset="0"/>
                <a:cs typeface="Calibri" panose="020F0502020204030204" pitchFamily="34" charset="0"/>
              </a:rPr>
              <a:t> </a:t>
            </a:r>
            <a:endParaRPr lang="sr-Latn-RS" dirty="0" smtClean="0">
              <a:latin typeface="Calibri" panose="020F0502020204030204" pitchFamily="34" charset="0"/>
              <a:cs typeface="Calibri" panose="020F0502020204030204" pitchFamily="34" charset="0"/>
            </a:endParaRPr>
          </a:p>
          <a:p>
            <a:pPr marL="109728" indent="0">
              <a:buNone/>
            </a:pPr>
            <a:r>
              <a:rPr lang="en-US" dirty="0" smtClean="0">
                <a:latin typeface="Calibri" panose="020F0502020204030204" pitchFamily="34" charset="0"/>
                <a:cs typeface="Calibri" panose="020F0502020204030204" pitchFamily="34" charset="0"/>
              </a:rPr>
              <a:t>zmaj@zmaj.rs </a:t>
            </a:r>
            <a:endParaRPr lang="sr-Latn-RS" dirty="0" smtClean="0">
              <a:latin typeface="Calibri" panose="020F0502020204030204" pitchFamily="34" charset="0"/>
              <a:cs typeface="Calibri" panose="020F0502020204030204" pitchFamily="34" charset="0"/>
            </a:endParaRPr>
          </a:p>
          <a:p>
            <a:pPr marL="109728" indent="0">
              <a:buNone/>
            </a:pPr>
            <a:r>
              <a:rPr lang="en-US" smtClean="0">
                <a:latin typeface="Calibri" panose="020F0502020204030204" pitchFamily="34" charset="0"/>
                <a:cs typeface="Calibri" panose="020F0502020204030204" pitchFamily="34" charset="0"/>
              </a:rPr>
              <a:t>office@zmaj.rs</a:t>
            </a:r>
            <a:endParaRPr lang="en-US" dirty="0">
              <a:latin typeface="Calibri" panose="020F0502020204030204" pitchFamily="34" charset="0"/>
              <a:cs typeface="Calibri" panose="020F0502020204030204" pitchFamily="34" charset="0"/>
            </a:endParaRPr>
          </a:p>
          <a:p>
            <a:endParaRPr lang="en-US" dirty="0"/>
          </a:p>
        </p:txBody>
      </p:sp>
      <p:pic>
        <p:nvPicPr>
          <p:cNvPr id="1026" name="Picture 2" descr="C:\Users\ALTECH-50\Desktop\IMG_63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143000"/>
            <a:ext cx="257046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095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192" y="914400"/>
            <a:ext cx="5626608" cy="2048256"/>
          </a:xfrm>
        </p:spPr>
        <p:txBody>
          <a:bodyPr/>
          <a:lstStyle/>
          <a:p>
            <a:r>
              <a:rPr lang="sr-Latn-RS" dirty="0" smtClean="0"/>
              <a:t> </a:t>
            </a:r>
            <a:endParaRPr lang="en-US" dirty="0"/>
          </a:p>
        </p:txBody>
      </p:sp>
      <p:sp>
        <p:nvSpPr>
          <p:cNvPr id="3" name="Content Placeholder 2"/>
          <p:cNvSpPr>
            <a:spLocks noGrp="1"/>
          </p:cNvSpPr>
          <p:nvPr>
            <p:ph idx="1"/>
          </p:nvPr>
        </p:nvSpPr>
        <p:spPr>
          <a:xfrm>
            <a:off x="457200" y="4648200"/>
            <a:ext cx="8229600" cy="1981200"/>
          </a:xfrm>
        </p:spPr>
        <p:txBody>
          <a:bodyPr/>
          <a:lstStyle/>
          <a:p>
            <a:pPr marL="109728" indent="0">
              <a:buNone/>
            </a:pPr>
            <a:r>
              <a:rPr lang="sr-Latn-RS" dirty="0" smtClean="0"/>
              <a:t> </a:t>
            </a:r>
            <a:endParaRPr lang="en-US" dirty="0"/>
          </a:p>
        </p:txBody>
      </p:sp>
      <p:sp>
        <p:nvSpPr>
          <p:cNvPr id="4" name="Rectangle 3"/>
          <p:cNvSpPr/>
          <p:nvPr/>
        </p:nvSpPr>
        <p:spPr>
          <a:xfrm>
            <a:off x="3352800" y="762000"/>
            <a:ext cx="5638800" cy="477054"/>
          </a:xfrm>
          <a:prstGeom prst="rect">
            <a:avLst/>
          </a:prstGeom>
        </p:spPr>
        <p:txBody>
          <a:bodyPr wrap="square">
            <a:spAutoFit/>
          </a:bodyPr>
          <a:lstStyle/>
          <a:p>
            <a:endParaRPr lang="en-US" sz="2500" dirty="0"/>
          </a:p>
        </p:txBody>
      </p:sp>
      <p:sp>
        <p:nvSpPr>
          <p:cNvPr id="5" name="Rectangle 4"/>
          <p:cNvSpPr/>
          <p:nvPr/>
        </p:nvSpPr>
        <p:spPr>
          <a:xfrm>
            <a:off x="621792" y="4648200"/>
            <a:ext cx="8153400" cy="2031325"/>
          </a:xfrm>
          <a:prstGeom prst="rect">
            <a:avLst/>
          </a:prstGeom>
        </p:spPr>
        <p:txBody>
          <a:bodyPr wrap="square">
            <a:spAutoFit/>
          </a:bodyPr>
          <a:lstStyle/>
          <a:p>
            <a:pPr marL="342900" indent="-342900">
              <a:buFont typeface="Arial" panose="020B0604020202020204" pitchFamily="34" charset="0"/>
              <a:buChar char="•"/>
            </a:pPr>
            <a:r>
              <a:rPr lang="en-US" sz="2100" dirty="0" err="1" smtClean="0">
                <a:latin typeface="Calibri" panose="020F0502020204030204" pitchFamily="34" charset="0"/>
                <a:cs typeface="Calibri" panose="020F0502020204030204" pitchFamily="34" charset="0"/>
              </a:rPr>
              <a:t>Zmaj</a:t>
            </a:r>
            <a:r>
              <a:rPr lang="sr-Latn-RS" sz="2100" dirty="0">
                <a:latin typeface="Calibri" panose="020F0502020204030204" pitchFamily="34" charset="0"/>
                <a:cs typeface="Calibri" panose="020F0502020204030204" pitchFamily="34" charset="0"/>
              </a:rPr>
              <a:t> </a:t>
            </a:r>
            <a:r>
              <a:rPr lang="sr-Latn-RS" sz="2100" dirty="0" smtClean="0">
                <a:latin typeface="Calibri" panose="020F0502020204030204" pitchFamily="34" charset="0"/>
                <a:cs typeface="Calibri" panose="020F0502020204030204" pitchFamily="34" charset="0"/>
              </a:rPr>
              <a:t>d.o.o.</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is located in </a:t>
            </a:r>
            <a:r>
              <a:rPr lang="en-US" sz="2100" dirty="0" smtClean="0">
                <a:latin typeface="Calibri" panose="020F0502020204030204" pitchFamily="34" charset="0"/>
                <a:cs typeface="Calibri" panose="020F0502020204030204" pitchFamily="34" charset="0"/>
              </a:rPr>
              <a:t>Smederevo</a:t>
            </a:r>
            <a:r>
              <a:rPr lang="sr-Latn-RS" sz="2100" dirty="0" smtClean="0">
                <a:latin typeface="Calibri" panose="020F0502020204030204" pitchFamily="34" charset="0"/>
                <a:cs typeface="Calibri" panose="020F0502020204030204" pitchFamily="34" charset="0"/>
              </a:rPr>
              <a:t>, in Serbia, </a:t>
            </a:r>
            <a:r>
              <a:rPr lang="en-US" sz="2100" dirty="0" smtClean="0">
                <a:latin typeface="Calibri" panose="020F0502020204030204" pitchFamily="34" charset="0"/>
                <a:cs typeface="Calibri" panose="020F0502020204030204" pitchFamily="34" charset="0"/>
              </a:rPr>
              <a:t>on </a:t>
            </a:r>
            <a:r>
              <a:rPr lang="en-US" sz="2100" dirty="0">
                <a:latin typeface="Calibri" panose="020F0502020204030204" pitchFamily="34" charset="0"/>
                <a:cs typeface="Calibri" panose="020F0502020204030204" pitchFamily="34" charset="0"/>
              </a:rPr>
              <a:t>the </a:t>
            </a:r>
            <a:r>
              <a:rPr lang="sr-Latn-RS" sz="2100" dirty="0">
                <a:latin typeface="Calibri" panose="020F0502020204030204" pitchFamily="34" charset="0"/>
                <a:cs typeface="Calibri" panose="020F0502020204030204" pitchFamily="34" charset="0"/>
              </a:rPr>
              <a:t>river </a:t>
            </a:r>
            <a:r>
              <a:rPr lang="en-US" sz="2100" dirty="0">
                <a:latin typeface="Calibri" panose="020F0502020204030204" pitchFamily="34" charset="0"/>
                <a:cs typeface="Calibri" panose="020F0502020204030204" pitchFamily="34" charset="0"/>
              </a:rPr>
              <a:t>Danube, </a:t>
            </a:r>
            <a:r>
              <a:rPr lang="sr-Latn-RS" sz="2100" dirty="0">
                <a:latin typeface="Calibri" panose="020F0502020204030204" pitchFamily="34" charset="0"/>
                <a:cs typeface="Calibri" panose="020F0502020204030204" pitchFamily="34" charset="0"/>
              </a:rPr>
              <a:t>close to the main road, </a:t>
            </a:r>
            <a:r>
              <a:rPr lang="en-US" sz="2100" dirty="0">
                <a:latin typeface="Calibri" panose="020F0502020204030204" pitchFamily="34" charset="0"/>
                <a:cs typeface="Calibri" panose="020F0502020204030204" pitchFamily="34" charset="0"/>
              </a:rPr>
              <a:t>highway</a:t>
            </a:r>
            <a:r>
              <a:rPr lang="sr-Latn-RS" sz="2100" dirty="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port </a:t>
            </a:r>
            <a:r>
              <a:rPr lang="sr-Latn-RS" sz="2100" dirty="0">
                <a:latin typeface="Calibri" panose="020F0502020204030204" pitchFamily="34" charset="0"/>
                <a:cs typeface="Calibri" panose="020F0502020204030204" pitchFamily="34" charset="0"/>
              </a:rPr>
              <a:t>and </a:t>
            </a:r>
            <a:r>
              <a:rPr lang="en-US" sz="2100" dirty="0">
                <a:latin typeface="Calibri" panose="020F0502020204030204" pitchFamily="34" charset="0"/>
                <a:cs typeface="Calibri" panose="020F0502020204030204" pitchFamily="34" charset="0"/>
              </a:rPr>
              <a:t>railway transshipment point</a:t>
            </a:r>
            <a:r>
              <a:rPr lang="sr-Latn-RS" sz="2100" dirty="0">
                <a:latin typeface="Calibri" panose="020F0502020204030204" pitchFamily="34" charset="0"/>
                <a:cs typeface="Calibri" panose="020F0502020204030204" pitchFamily="34" charset="0"/>
              </a:rPr>
              <a:t>.</a:t>
            </a:r>
            <a:endParaRPr lang="en-US" sz="21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r-Latn-RS" sz="2100" dirty="0">
                <a:latin typeface="Calibri" panose="020F0502020204030204" pitchFamily="34" charset="0"/>
                <a:cs typeface="Calibri" panose="020F0502020204030204" pitchFamily="34" charset="0"/>
              </a:rPr>
              <a:t>Company is located at </a:t>
            </a:r>
            <a:r>
              <a:rPr lang="en-US" sz="2100" dirty="0">
                <a:latin typeface="Calibri" panose="020F0502020204030204" pitchFamily="34" charset="0"/>
                <a:cs typeface="Calibri" panose="020F0502020204030204" pitchFamily="34" charset="0"/>
              </a:rPr>
              <a:t>the very beginning of the industrial zone, and within the Smederevo Free Zone</a:t>
            </a:r>
            <a:r>
              <a:rPr lang="sr-Latn-RS" sz="2100" dirty="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there are a number of benefits for the company's business with foreign countries</a:t>
            </a:r>
            <a:r>
              <a:rPr lang="sr-Latn-RS" sz="2100" dirty="0">
                <a:latin typeface="Calibri" panose="020F0502020204030204" pitchFamily="34" charset="0"/>
                <a:cs typeface="Calibri" panose="020F0502020204030204" pitchFamily="34"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78" y="457200"/>
            <a:ext cx="329184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7200"/>
            <a:ext cx="2948940"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ALTECH-50\Desktop\Zmaj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966" y="2929128"/>
            <a:ext cx="285140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37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3" name="Content Placeholder 2"/>
          <p:cNvSpPr>
            <a:spLocks noGrp="1"/>
          </p:cNvSpPr>
          <p:nvPr>
            <p:ph idx="1"/>
          </p:nvPr>
        </p:nvSpPr>
        <p:spPr>
          <a:xfrm>
            <a:off x="609600" y="3200400"/>
            <a:ext cx="8077200" cy="3374136"/>
          </a:xfrm>
        </p:spPr>
        <p:txBody>
          <a:bodyPr>
            <a:normAutofit/>
          </a:bodyPr>
          <a:lstStyle/>
          <a:p>
            <a:r>
              <a:rPr lang="en-US" sz="2200" dirty="0">
                <a:latin typeface="Calibri" panose="020F0502020204030204" pitchFamily="34" charset="0"/>
                <a:cs typeface="Calibri" panose="020F0502020204030204" pitchFamily="34" charset="0"/>
              </a:rPr>
              <a:t>Our company can offer you the services of </a:t>
            </a:r>
            <a:r>
              <a:rPr lang="en-US" sz="2200" dirty="0" smtClean="0">
                <a:latin typeface="Calibri" panose="020F0502020204030204" pitchFamily="34" charset="0"/>
                <a:cs typeface="Calibri" panose="020F0502020204030204" pitchFamily="34" charset="0"/>
              </a:rPr>
              <a:t>repair </a:t>
            </a:r>
            <a:r>
              <a:rPr lang="sr-Latn-RS" sz="2200" dirty="0" smtClean="0">
                <a:latin typeface="Calibri" panose="020F0502020204030204" pitchFamily="34" charset="0"/>
                <a:cs typeface="Calibri" panose="020F0502020204030204" pitchFamily="34" charset="0"/>
              </a:rPr>
              <a:t>welding </a:t>
            </a:r>
            <a:r>
              <a:rPr lang="en-US" sz="2200" dirty="0" smtClean="0">
                <a:latin typeface="Calibri" panose="020F0502020204030204" pitchFamily="34" charset="0"/>
                <a:cs typeface="Calibri" panose="020F0502020204030204" pitchFamily="34" charset="0"/>
              </a:rPr>
              <a:t>due </a:t>
            </a:r>
            <a:r>
              <a:rPr lang="en-US" sz="2200" dirty="0">
                <a:latin typeface="Calibri" panose="020F0502020204030204" pitchFamily="34" charset="0"/>
                <a:cs typeface="Calibri" panose="020F0502020204030204" pitchFamily="34" charset="0"/>
              </a:rPr>
              <a:t>to the wear of rolls and rollers, crane wheels, components of construction machines ... using world-renowned technology</a:t>
            </a:r>
            <a:r>
              <a:rPr lang="en-US" sz="2200" dirty="0" smtClean="0">
                <a:latin typeface="Calibri" panose="020F0502020204030204" pitchFamily="34" charset="0"/>
                <a:cs typeface="Calibri" panose="020F0502020204030204" pitchFamily="34" charset="0"/>
              </a:rPr>
              <a:t>.</a:t>
            </a:r>
            <a:endParaRPr lang="sr-Latn-RS" sz="2200" dirty="0" smtClean="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We </a:t>
            </a:r>
            <a:r>
              <a:rPr lang="en-US" sz="2200" dirty="0">
                <a:latin typeface="Calibri" panose="020F0502020204030204" pitchFamily="34" charset="0"/>
                <a:cs typeface="Calibri" panose="020F0502020204030204" pitchFamily="34" charset="0"/>
              </a:rPr>
              <a:t>have more than 70 years of </a:t>
            </a:r>
            <a:r>
              <a:rPr lang="en-US" sz="2200" dirty="0" smtClean="0">
                <a:latin typeface="Calibri" panose="020F0502020204030204" pitchFamily="34" charset="0"/>
                <a:cs typeface="Calibri" panose="020F0502020204030204" pitchFamily="34" charset="0"/>
              </a:rPr>
              <a:t>experience</a:t>
            </a:r>
            <a:r>
              <a:rPr lang="sr-Latn-RS" sz="2200" dirty="0" smtClean="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 </a:t>
            </a:r>
            <a:endParaRPr lang="sr-Latn-RS" sz="2200" dirty="0" smtClean="0">
              <a:latin typeface="Calibri" panose="020F0502020204030204" pitchFamily="34" charset="0"/>
              <a:cs typeface="Calibri" panose="020F0502020204030204" pitchFamily="34" charset="0"/>
            </a:endParaRPr>
          </a:p>
          <a:p>
            <a:r>
              <a:rPr lang="sr-Latn-RS" sz="2200" dirty="0" smtClean="0">
                <a:latin typeface="Calibri" panose="020F0502020204030204" pitchFamily="34" charset="0"/>
                <a:cs typeface="Calibri" panose="020F0502020204030204" pitchFamily="34" charset="0"/>
              </a:rPr>
              <a:t>B</a:t>
            </a:r>
            <a:r>
              <a:rPr lang="en-US" sz="2200" dirty="0" smtClean="0">
                <a:latin typeface="Calibri" panose="020F0502020204030204" pitchFamily="34" charset="0"/>
                <a:cs typeface="Calibri" panose="020F0502020204030204" pitchFamily="34" charset="0"/>
              </a:rPr>
              <a:t>y </a:t>
            </a:r>
            <a:r>
              <a:rPr lang="en-US" sz="2200" dirty="0">
                <a:latin typeface="Calibri" panose="020F0502020204030204" pitchFamily="34" charset="0"/>
                <a:cs typeface="Calibri" panose="020F0502020204030204" pitchFamily="34" charset="0"/>
              </a:rPr>
              <a:t>introducing innovations and </a:t>
            </a:r>
            <a:r>
              <a:rPr lang="en-US" sz="2200" dirty="0" smtClean="0">
                <a:latin typeface="Calibri" panose="020F0502020204030204" pitchFamily="34" charset="0"/>
                <a:cs typeface="Calibri" panose="020F0502020204030204" pitchFamily="34" charset="0"/>
              </a:rPr>
              <a:t>research</a:t>
            </a:r>
            <a:r>
              <a:rPr lang="en-US" sz="2200" dirty="0">
                <a:latin typeface="Calibri" panose="020F0502020204030204" pitchFamily="34" charset="0"/>
                <a:cs typeface="Calibri" panose="020F0502020204030204" pitchFamily="34" charset="0"/>
              </a:rPr>
              <a:t>, we follow world trends and improve the quality of our products and </a:t>
            </a:r>
            <a:r>
              <a:rPr lang="en-US" sz="2200" dirty="0" smtClean="0">
                <a:latin typeface="Calibri" panose="020F0502020204030204" pitchFamily="34" charset="0"/>
                <a:cs typeface="Calibri" panose="020F0502020204030204" pitchFamily="34" charset="0"/>
              </a:rPr>
              <a:t>services</a:t>
            </a:r>
            <a:r>
              <a:rPr lang="sr-Latn-RS" sz="2200" dirty="0" smtClean="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 </a:t>
            </a:r>
            <a:endParaRPr lang="sr-Latn-RS" sz="2200" dirty="0" smtClean="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We also manufacture parking spaces with </a:t>
            </a:r>
            <a:r>
              <a:rPr lang="en-US" sz="2200" dirty="0" smtClean="0">
                <a:latin typeface="Calibri" panose="020F0502020204030204" pitchFamily="34" charset="0"/>
                <a:cs typeface="Calibri" panose="020F0502020204030204" pitchFamily="34" charset="0"/>
              </a:rPr>
              <a:t>space</a:t>
            </a:r>
            <a:r>
              <a:rPr lang="sr-Latn-RS" sz="2200" dirty="0" smtClean="0">
                <a:latin typeface="Calibri" panose="020F0502020204030204" pitchFamily="34" charset="0"/>
                <a:cs typeface="Calibri" panose="020F0502020204030204" pitchFamily="34" charset="0"/>
              </a:rPr>
              <a:t>-</a:t>
            </a:r>
            <a:r>
              <a:rPr lang="en-US" sz="2200" dirty="0" smtClean="0">
                <a:latin typeface="Calibri" panose="020F0502020204030204" pitchFamily="34" charset="0"/>
                <a:cs typeface="Calibri" panose="020F0502020204030204" pitchFamily="34" charset="0"/>
              </a:rPr>
              <a:t>saving </a:t>
            </a:r>
            <a:r>
              <a:rPr lang="en-US" sz="2200" dirty="0">
                <a:latin typeface="Calibri" panose="020F0502020204030204" pitchFamily="34" charset="0"/>
                <a:cs typeface="Calibri" panose="020F0502020204030204" pitchFamily="34" charset="0"/>
              </a:rPr>
              <a:t>hydraulic parking </a:t>
            </a:r>
            <a:r>
              <a:rPr lang="en-US" sz="2200" dirty="0" smtClean="0">
                <a:latin typeface="Calibri" panose="020F0502020204030204" pitchFamily="34" charset="0"/>
                <a:cs typeface="Calibri" panose="020F0502020204030204" pitchFamily="34" charset="0"/>
              </a:rPr>
              <a:t>systems</a:t>
            </a:r>
            <a:r>
              <a:rPr lang="sr-Latn-RS" sz="2200" dirty="0" smtClean="0"/>
              <a:t>.</a:t>
            </a: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3840163"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ALTECH-50\Desktop\Zmaj\Fotke Hidr. parkinga\Parking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94271"/>
            <a:ext cx="293979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21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90600"/>
          </a:xfrm>
        </p:spPr>
        <p:txBody>
          <a:bodyPr>
            <a:normAutofit/>
          </a:bodyPr>
          <a:lstStyle/>
          <a:p>
            <a:r>
              <a:rPr lang="sr-Latn-RS" sz="3500" dirty="0">
                <a:latin typeface="Calibri" panose="020F0502020204030204" pitchFamily="34" charset="0"/>
                <a:cs typeface="Calibri" panose="020F0502020204030204" pitchFamily="34" charset="0"/>
              </a:rPr>
              <a:t>Our main </a:t>
            </a:r>
            <a:r>
              <a:rPr lang="sr-Latn-RS" sz="3500" dirty="0" smtClean="0">
                <a:latin typeface="Calibri" panose="020F0502020204030204" pitchFamily="34" charset="0"/>
                <a:cs typeface="Calibri" panose="020F0502020204030204" pitchFamily="34" charset="0"/>
              </a:rPr>
              <a:t>products:</a:t>
            </a:r>
            <a:endParaRPr lang="en-US" sz="35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295400"/>
            <a:ext cx="8001000" cy="2362200"/>
          </a:xfrm>
        </p:spPr>
        <p:txBody>
          <a:bodyPr>
            <a:normAutofit fontScale="92500" lnSpcReduction="20000"/>
          </a:bodyPr>
          <a:lstStyle/>
          <a:p>
            <a:r>
              <a:rPr lang="en-US" dirty="0">
                <a:latin typeface="Calibri" panose="020F0502020204030204" pitchFamily="34" charset="0"/>
                <a:cs typeface="Calibri" panose="020F0502020204030204" pitchFamily="34" charset="0"/>
              </a:rPr>
              <a:t>Repair welding (rollers, crane wheels, components of construction machines</a:t>
            </a:r>
            <a:r>
              <a:rPr lang="en-US" dirty="0" smtClean="0">
                <a:latin typeface="Calibri" panose="020F0502020204030204" pitchFamily="34" charset="0"/>
                <a:cs typeface="Calibri" panose="020F0502020204030204" pitchFamily="34" charset="0"/>
              </a:rPr>
              <a:t>)</a:t>
            </a:r>
            <a:endParaRPr lang="sr-Latn-RS" dirty="0" smtClean="0">
              <a:latin typeface="Calibri" panose="020F0502020204030204" pitchFamily="34" charset="0"/>
              <a:cs typeface="Calibri" panose="020F0502020204030204" pitchFamily="34" charset="0"/>
            </a:endParaRPr>
          </a:p>
          <a:p>
            <a:r>
              <a:rPr lang="sr-Latn-RS" dirty="0" smtClean="0">
                <a:latin typeface="Calibri" panose="020F0502020204030204" pitchFamily="34" charset="0"/>
                <a:cs typeface="Calibri" panose="020F0502020204030204" pitchFamily="34" charset="0"/>
              </a:rPr>
              <a:t>Heat </a:t>
            </a:r>
            <a:r>
              <a:rPr lang="sr-Latn-RS" dirty="0">
                <a:latin typeface="Calibri" panose="020F0502020204030204" pitchFamily="34" charset="0"/>
                <a:cs typeface="Calibri" panose="020F0502020204030204" pitchFamily="34" charset="0"/>
              </a:rPr>
              <a:t>treatment </a:t>
            </a:r>
            <a:r>
              <a:rPr lang="sr-Latn-RS" dirty="0" smtClean="0">
                <a:latin typeface="Calibri" panose="020F0502020204030204" pitchFamily="34" charset="0"/>
                <a:cs typeface="Calibri" panose="020F0502020204030204" pitchFamily="34" charset="0"/>
              </a:rPr>
              <a:t>(annealing </a:t>
            </a:r>
            <a:r>
              <a:rPr lang="sr-Latn-RS" dirty="0">
                <a:latin typeface="Calibri" panose="020F0502020204030204" pitchFamily="34" charset="0"/>
                <a:cs typeface="Calibri" panose="020F0502020204030204" pitchFamily="34" charset="0"/>
              </a:rPr>
              <a:t>and </a:t>
            </a:r>
            <a:r>
              <a:rPr lang="sr-Latn-RS" dirty="0" smtClean="0">
                <a:latin typeface="Calibri" panose="020F0502020204030204" pitchFamily="34" charset="0"/>
                <a:cs typeface="Calibri" panose="020F0502020204030204" pitchFamily="34" charset="0"/>
              </a:rPr>
              <a:t>normalizing)</a:t>
            </a:r>
          </a:p>
          <a:p>
            <a:r>
              <a:rPr lang="sr-Latn-RS" dirty="0" smtClean="0">
                <a:latin typeface="Calibri" panose="020F0502020204030204" pitchFamily="34" charset="0"/>
                <a:cs typeface="Calibri" panose="020F0502020204030204" pitchFamily="34" charset="0"/>
              </a:rPr>
              <a:t>Precision </a:t>
            </a:r>
            <a:r>
              <a:rPr lang="en-US" dirty="0" smtClean="0">
                <a:latin typeface="Calibri" panose="020F0502020204030204" pitchFamily="34" charset="0"/>
                <a:cs typeface="Calibri" panose="020F0502020204030204" pitchFamily="34" charset="0"/>
              </a:rPr>
              <a:t>Machining </a:t>
            </a:r>
            <a:r>
              <a:rPr lang="en-US" dirty="0">
                <a:latin typeface="Calibri" panose="020F0502020204030204" pitchFamily="34" charset="0"/>
                <a:cs typeface="Calibri" panose="020F0502020204030204" pitchFamily="34" charset="0"/>
              </a:rPr>
              <a:t>of </a:t>
            </a:r>
            <a:r>
              <a:rPr lang="en-US" dirty="0" smtClean="0">
                <a:latin typeface="Calibri" panose="020F0502020204030204" pitchFamily="34" charset="0"/>
                <a:cs typeface="Calibri" panose="020F0502020204030204" pitchFamily="34" charset="0"/>
              </a:rPr>
              <a:t>parts</a:t>
            </a:r>
            <a:endParaRPr lang="sr-Latn-RS" dirty="0" smtClean="0">
              <a:latin typeface="Calibri" panose="020F0502020204030204" pitchFamily="34" charset="0"/>
              <a:cs typeface="Calibri" panose="020F0502020204030204" pitchFamily="34" charset="0"/>
            </a:endParaRPr>
          </a:p>
          <a:p>
            <a:r>
              <a:rPr lang="sr-Latn-RS" dirty="0" smtClean="0">
                <a:latin typeface="Calibri" panose="020F0502020204030204" pitchFamily="34" charset="0"/>
                <a:cs typeface="Calibri" panose="020F0502020204030204" pitchFamily="34" charset="0"/>
              </a:rPr>
              <a:t>Production</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of metal </a:t>
            </a:r>
            <a:r>
              <a:rPr lang="en-US" dirty="0" smtClean="0">
                <a:latin typeface="Calibri" panose="020F0502020204030204" pitchFamily="34" charset="0"/>
                <a:cs typeface="Calibri" panose="020F0502020204030204" pitchFamily="34" charset="0"/>
              </a:rPr>
              <a:t>structures</a:t>
            </a:r>
            <a:r>
              <a:rPr lang="sr-Latn-RS" dirty="0">
                <a:latin typeface="Calibri" panose="020F0502020204030204" pitchFamily="34" charset="0"/>
                <a:cs typeface="Calibri" panose="020F0502020204030204" pitchFamily="34" charset="0"/>
              </a:rPr>
              <a:t> and assemblies</a:t>
            </a:r>
            <a:endParaRPr lang="sr-Latn-RS" dirty="0" smtClean="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Hydraulic parking systems</a:t>
            </a:r>
          </a:p>
        </p:txBody>
      </p:sp>
      <p:pic>
        <p:nvPicPr>
          <p:cNvPr id="2050" name="Picture 2" descr="C:\Users\ALTECH-50\Desktop\DSC_85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0"/>
            <a:ext cx="4108061"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TECH-50\Desktop\Altech\IMG_62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76428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17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3" name="Content Placeholder 2"/>
          <p:cNvSpPr>
            <a:spLocks noGrp="1"/>
          </p:cNvSpPr>
          <p:nvPr>
            <p:ph idx="1"/>
          </p:nvPr>
        </p:nvSpPr>
        <p:spPr>
          <a:xfrm>
            <a:off x="2438400" y="903923"/>
            <a:ext cx="6248400" cy="5507736"/>
          </a:xfrm>
        </p:spPr>
        <p:txBody>
          <a:bodyPr>
            <a:normAutofit fontScale="85000" lnSpcReduction="20000"/>
          </a:bodyPr>
          <a:lstStyle/>
          <a:p>
            <a:pPr marL="109728" indent="0">
              <a:buNone/>
            </a:pPr>
            <a:endParaRPr lang="en-US" sz="3000" dirty="0"/>
          </a:p>
          <a:p>
            <a:r>
              <a:rPr lang="en-US" dirty="0" err="1">
                <a:latin typeface="Calibri" panose="020F0502020204030204" pitchFamily="34" charset="0"/>
                <a:cs typeface="Calibri" panose="020F0502020204030204" pitchFamily="34" charset="0"/>
              </a:rPr>
              <a:t>Hardfacing</a:t>
            </a:r>
            <a:r>
              <a:rPr lang="en-US" dirty="0">
                <a:latin typeface="Calibri" panose="020F0502020204030204" pitchFamily="34" charset="0"/>
                <a:cs typeface="Calibri" panose="020F0502020204030204" pitchFamily="34" charset="0"/>
              </a:rPr>
              <a:t> </a:t>
            </a:r>
            <a:r>
              <a:rPr lang="sr-Latn-RS" dirty="0" smtClean="0">
                <a:latin typeface="Calibri" panose="020F0502020204030204" pitchFamily="34" charset="0"/>
                <a:cs typeface="Calibri" panose="020F0502020204030204" pitchFamily="34" charset="0"/>
              </a:rPr>
              <a:t>and surfacing </a:t>
            </a:r>
            <a:r>
              <a:rPr lang="en-US" dirty="0" smtClean="0">
                <a:latin typeface="Calibri" panose="020F0502020204030204" pitchFamily="34" charset="0"/>
                <a:cs typeface="Calibri" panose="020F0502020204030204" pitchFamily="34" charset="0"/>
              </a:rPr>
              <a:t>parts </a:t>
            </a:r>
            <a:r>
              <a:rPr lang="en-US" dirty="0">
                <a:latin typeface="Calibri" panose="020F0502020204030204" pitchFamily="34" charset="0"/>
                <a:cs typeface="Calibri" panose="020F0502020204030204" pitchFamily="34" charset="0"/>
              </a:rPr>
              <a:t>have greater wear resistance than new ones and a longer service life.</a:t>
            </a:r>
          </a:p>
          <a:p>
            <a:r>
              <a:rPr lang="sr-Latn-RS" dirty="0" smtClean="0">
                <a:latin typeface="Calibri" panose="020F0502020204030204" pitchFamily="34" charset="0"/>
                <a:cs typeface="Calibri" panose="020F0502020204030204" pitchFamily="34" charset="0"/>
              </a:rPr>
              <a:t>Sur</a:t>
            </a:r>
            <a:r>
              <a:rPr lang="en-US" dirty="0" smtClean="0">
                <a:latin typeface="Calibri" panose="020F0502020204030204" pitchFamily="34" charset="0"/>
                <a:cs typeface="Calibri" panose="020F0502020204030204" pitchFamily="34" charset="0"/>
              </a:rPr>
              <a:t>facing </a:t>
            </a:r>
            <a:r>
              <a:rPr lang="en-US" dirty="0">
                <a:latin typeface="Calibri" panose="020F0502020204030204" pitchFamily="34" charset="0"/>
                <a:cs typeface="Calibri" panose="020F0502020204030204" pitchFamily="34" charset="0"/>
              </a:rPr>
              <a:t>is a technique of applying a layer of metal to the surface of another metal object to increase its resistance to fraying, corrosion or erosion, and is often used for repair or parts fabrication. The goal is to improve or obtain desired characteristics (such as greater hardness or heat resistance) on the work surface, and is performed by methods similar to welding, often with preheating or post-heat treatment for optimal results.</a:t>
            </a:r>
          </a:p>
          <a:p>
            <a:r>
              <a:rPr lang="sr-Latn-RS" dirty="0" smtClean="0">
                <a:latin typeface="Calibri" panose="020F0502020204030204" pitchFamily="34" charset="0"/>
                <a:cs typeface="Calibri" panose="020F0502020204030204" pitchFamily="34" charset="0"/>
              </a:rPr>
              <a:t>Sur</a:t>
            </a:r>
            <a:r>
              <a:rPr lang="en-US" dirty="0" smtClean="0">
                <a:latin typeface="Calibri" panose="020F0502020204030204" pitchFamily="34" charset="0"/>
                <a:cs typeface="Calibri" panose="020F0502020204030204" pitchFamily="34" charset="0"/>
              </a:rPr>
              <a:t>facing </a:t>
            </a:r>
            <a:r>
              <a:rPr lang="en-US" dirty="0">
                <a:latin typeface="Calibri" panose="020F0502020204030204" pitchFamily="34" charset="0"/>
                <a:cs typeface="Calibri" panose="020F0502020204030204" pitchFamily="34" charset="0"/>
              </a:rPr>
              <a:t>can also be applied to new parts in order to significantly increase their wear resistance and lifespan.</a:t>
            </a:r>
          </a:p>
        </p:txBody>
      </p:sp>
      <p:sp>
        <p:nvSpPr>
          <p:cNvPr id="4" name="Rectangle 3"/>
          <p:cNvSpPr/>
          <p:nvPr/>
        </p:nvSpPr>
        <p:spPr>
          <a:xfrm>
            <a:off x="649224" y="381000"/>
            <a:ext cx="2879314" cy="492443"/>
          </a:xfrm>
          <a:prstGeom prst="rect">
            <a:avLst/>
          </a:prstGeom>
        </p:spPr>
        <p:txBody>
          <a:bodyPr wrap="none">
            <a:spAutoFit/>
          </a:bodyPr>
          <a:lstStyle/>
          <a:p>
            <a:r>
              <a:rPr lang="en-US" sz="2600" b="1" dirty="0"/>
              <a:t>Repair welding </a:t>
            </a:r>
          </a:p>
        </p:txBody>
      </p:sp>
      <p:pic>
        <p:nvPicPr>
          <p:cNvPr id="2050" name="Picture 2" descr="C:\Users\ALTECH-50\Desktop\Zmaj\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1800225" cy="25431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TECH-50\Desktop\Zmaj\Zmaj fotke, ppt\slike prezentacija 24\20240319_1248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35339" y="4200453"/>
            <a:ext cx="2396346"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3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3" name="Content Placeholder 2"/>
          <p:cNvSpPr>
            <a:spLocks noGrp="1"/>
          </p:cNvSpPr>
          <p:nvPr>
            <p:ph idx="1"/>
          </p:nvPr>
        </p:nvSpPr>
        <p:spPr>
          <a:xfrm>
            <a:off x="152400" y="228600"/>
            <a:ext cx="8534400" cy="6345936"/>
          </a:xfrm>
        </p:spPr>
        <p:txBody>
          <a:bodyPr>
            <a:normAutofit/>
          </a:bodyPr>
          <a:lstStyle/>
          <a:p>
            <a:pPr marL="109728" indent="0">
              <a:buNone/>
            </a:pPr>
            <a:r>
              <a:rPr lang="sr-Latn-RS" dirty="0" smtClean="0"/>
              <a:t>  </a:t>
            </a:r>
            <a:endParaRPr lang="en-US" dirty="0"/>
          </a:p>
        </p:txBody>
      </p:sp>
      <p:pic>
        <p:nvPicPr>
          <p:cNvPr id="1026" name="Picture 2" descr="C:\Users\ALTECH-50\Desktop\Zmaj\Prva faz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36165" y="990599"/>
            <a:ext cx="268224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TECH-50\Desktop\Zmaj\Druga faz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69920" y="990598"/>
            <a:ext cx="268224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TECH-50\Desktop\Zmaj\Treća faz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35040" y="944880"/>
            <a:ext cx="268224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82998"/>
            <a:ext cx="490802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199" y="3486911"/>
            <a:ext cx="7924801" cy="369332"/>
          </a:xfrm>
          <a:prstGeom prst="rect">
            <a:avLst/>
          </a:prstGeom>
        </p:spPr>
        <p:txBody>
          <a:bodyPr wrap="square">
            <a:spAutoFit/>
          </a:bodyPr>
          <a:lstStyle/>
          <a:p>
            <a:r>
              <a:rPr lang="sr-Latn-RS" dirty="0" smtClean="0">
                <a:latin typeface="Calibri" panose="020F0502020204030204" pitchFamily="34" charset="0"/>
                <a:cs typeface="Calibri" panose="020F0502020204030204" pitchFamily="34" charset="0"/>
              </a:rPr>
              <a:t>Worn</a:t>
            </a:r>
            <a:r>
              <a:rPr lang="en-US" dirty="0" smtClean="0">
                <a:latin typeface="Calibri" panose="020F0502020204030204" pitchFamily="34" charset="0"/>
                <a:cs typeface="Calibri" panose="020F0502020204030204" pitchFamily="34" charset="0"/>
              </a:rPr>
              <a:t> roller</a:t>
            </a:r>
            <a:r>
              <a:rPr lang="sr-Latn-RS"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Processed </a:t>
            </a:r>
            <a:r>
              <a:rPr lang="en-US" dirty="0" err="1" smtClean="0">
                <a:latin typeface="Calibri" panose="020F0502020204030204" pitchFamily="34" charset="0"/>
                <a:cs typeface="Calibri" panose="020F0502020204030204" pitchFamily="34" charset="0"/>
              </a:rPr>
              <a:t>rolle</a:t>
            </a:r>
            <a:r>
              <a:rPr lang="sr-Latn-RS" dirty="0">
                <a:latin typeface="Calibri" panose="020F0502020204030204" pitchFamily="34" charset="0"/>
                <a:cs typeface="Calibri" panose="020F0502020204030204" pitchFamily="34" charset="0"/>
              </a:rPr>
              <a:t>r</a:t>
            </a:r>
            <a:r>
              <a:rPr lang="sr-Latn-RS"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Final processing</a:t>
            </a:r>
            <a:r>
              <a:rPr lang="sr-Latn-R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5" name="Rectangle 4"/>
          <p:cNvSpPr/>
          <p:nvPr/>
        </p:nvSpPr>
        <p:spPr>
          <a:xfrm>
            <a:off x="1461051" y="6400800"/>
            <a:ext cx="1877052"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Ready for delivery</a:t>
            </a:r>
          </a:p>
        </p:txBody>
      </p:sp>
      <p:sp>
        <p:nvSpPr>
          <p:cNvPr id="6" name="Rectangle 5"/>
          <p:cNvSpPr/>
          <p:nvPr/>
        </p:nvSpPr>
        <p:spPr>
          <a:xfrm>
            <a:off x="5334000" y="4267200"/>
            <a:ext cx="3733800" cy="1477328"/>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process is technically similar to welding, but differs in purpose - </a:t>
            </a:r>
            <a:r>
              <a:rPr lang="en-US" dirty="0" err="1">
                <a:latin typeface="Calibri" panose="020F0502020204030204" pitchFamily="34" charset="0"/>
                <a:cs typeface="Calibri" panose="020F0502020204030204" pitchFamily="34" charset="0"/>
              </a:rPr>
              <a:t>hardfacing</a:t>
            </a:r>
            <a:r>
              <a:rPr lang="en-US" dirty="0">
                <a:latin typeface="Calibri" panose="020F0502020204030204" pitchFamily="34" charset="0"/>
                <a:cs typeface="Calibri" panose="020F0502020204030204" pitchFamily="34" charset="0"/>
              </a:rPr>
              <a:t> focuses on the surface layer, not the joint of two parts like welding process.</a:t>
            </a:r>
          </a:p>
        </p:txBody>
      </p:sp>
    </p:spTree>
    <p:extLst>
      <p:ext uri="{BB962C8B-B14F-4D97-AF65-F5344CB8AC3E}">
        <p14:creationId xmlns:p14="http://schemas.microsoft.com/office/powerpoint/2010/main" val="2156333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 </a:t>
            </a:r>
            <a:endParaRPr lang="en-US" dirty="0"/>
          </a:p>
        </p:txBody>
      </p:sp>
      <p:sp>
        <p:nvSpPr>
          <p:cNvPr id="4" name="Rectangle 3"/>
          <p:cNvSpPr/>
          <p:nvPr/>
        </p:nvSpPr>
        <p:spPr>
          <a:xfrm>
            <a:off x="304800" y="1295400"/>
            <a:ext cx="6553200" cy="1384995"/>
          </a:xfrm>
          <a:prstGeom prst="rect">
            <a:avLst/>
          </a:prstGeom>
        </p:spPr>
        <p:txBody>
          <a:bodyPr wrap="square">
            <a:spAutoFit/>
          </a:bodyPr>
          <a:lstStyle/>
          <a:p>
            <a:endParaRPr lang="sr-Latn-RS" sz="2800" dirty="0" smtClean="0"/>
          </a:p>
          <a:p>
            <a:endParaRPr lang="sr-Latn-RS" sz="2800" dirty="0"/>
          </a:p>
          <a:p>
            <a:endParaRPr lang="en-US" sz="2800" dirty="0"/>
          </a:p>
        </p:txBody>
      </p:sp>
      <p:sp>
        <p:nvSpPr>
          <p:cNvPr id="3" name="Content Placeholder 2"/>
          <p:cNvSpPr>
            <a:spLocks noGrp="1"/>
          </p:cNvSpPr>
          <p:nvPr>
            <p:ph idx="1"/>
          </p:nvPr>
        </p:nvSpPr>
        <p:spPr>
          <a:xfrm>
            <a:off x="304801" y="1347787"/>
            <a:ext cx="8686800" cy="5129213"/>
          </a:xfrm>
        </p:spPr>
        <p:txBody>
          <a:bodyPr/>
          <a:lstStyle/>
          <a:p>
            <a:pPr marL="109728" indent="0">
              <a:buNone/>
            </a:pPr>
            <a:r>
              <a:rPr lang="sr-Latn-R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4605"/>
            <a:ext cx="537051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ALTECH-50\Desktop\Zmaj\IMG_66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7504" y="1511807"/>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TECH-50\Desktop\Zmaj\IMG_65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276600" y="1511807"/>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LTECH-50\Desktop\Zmaj\IMG_65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1488" y="1194815"/>
            <a:ext cx="2263140" cy="30175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LTECH-50\Desktop\Zmaj\IMG_66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26104" y="4494290"/>
            <a:ext cx="2590800" cy="20756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95600" y="4343400"/>
            <a:ext cx="5638800" cy="2554545"/>
          </a:xfrm>
          <a:prstGeom prst="rect">
            <a:avLst/>
          </a:prstGeom>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Restoration and reinforcement </a:t>
            </a:r>
            <a:r>
              <a:rPr lang="en-US" sz="2000" dirty="0" err="1" smtClean="0">
                <a:latin typeface="Calibri" panose="020F0502020204030204" pitchFamily="34" charset="0"/>
                <a:cs typeface="Calibri" panose="020F0502020204030204" pitchFamily="34" charset="0"/>
              </a:rPr>
              <a:t>cra</a:t>
            </a:r>
            <a:r>
              <a:rPr lang="sr-Latn-RS" sz="2000" dirty="0" smtClean="0">
                <a:latin typeface="Calibri" panose="020F0502020204030204" pitchFamily="34" charset="0"/>
                <a:cs typeface="Calibri" panose="020F0502020204030204" pitchFamily="34" charset="0"/>
              </a:rPr>
              <a:t>ne</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wheel using </a:t>
            </a:r>
            <a:r>
              <a:rPr lang="en-US" sz="2000" dirty="0" err="1">
                <a:latin typeface="Calibri" panose="020F0502020204030204" pitchFamily="34" charset="0"/>
                <a:cs typeface="Calibri" panose="020F0502020204030204" pitchFamily="34" charset="0"/>
              </a:rPr>
              <a:t>Corewire</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material</a:t>
            </a:r>
            <a:r>
              <a:rPr lang="sr-Latn-RS" sz="2000" dirty="0" smtClean="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main objective is to increase resistance to various forms of damage, such as abrasion, impacts, erosion or corrosion.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It is often used to repair worn machine elements, returning them to their original functionality. </a:t>
            </a:r>
          </a:p>
          <a:p>
            <a:endParaRPr lang="en-US" sz="2000" dirty="0"/>
          </a:p>
        </p:txBody>
      </p:sp>
    </p:spTree>
    <p:extLst>
      <p:ext uri="{BB962C8B-B14F-4D97-AF65-F5344CB8AC3E}">
        <p14:creationId xmlns:p14="http://schemas.microsoft.com/office/powerpoint/2010/main" val="3516412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3" name="Content Placeholder 2"/>
          <p:cNvSpPr>
            <a:spLocks noGrp="1"/>
          </p:cNvSpPr>
          <p:nvPr>
            <p:ph idx="1"/>
          </p:nvPr>
        </p:nvSpPr>
        <p:spPr>
          <a:xfrm>
            <a:off x="304800" y="533400"/>
            <a:ext cx="8382000" cy="6041136"/>
          </a:xfrm>
        </p:spPr>
        <p:txBody>
          <a:bodyPr/>
          <a:lstStyle/>
          <a:p>
            <a:r>
              <a:rPr lang="sr-Latn-RS" dirty="0" smtClean="0"/>
              <a:t>Reference</a:t>
            </a:r>
            <a:endParaRPr lang="en-US" dirty="0"/>
          </a:p>
        </p:txBody>
      </p:sp>
      <p:pic>
        <p:nvPicPr>
          <p:cNvPr id="2050" name="Picture 2" descr="C:\Users\ALTECH-50\Desktop\Zmaj\Četvrta faz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88720"/>
            <a:ext cx="590858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TECH-50\Desktop\Zmaj\DSC_85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112" y="4465320"/>
            <a:ext cx="316094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TECH-50\Desktop\Zmaj\IMG_66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431280" y="4288536"/>
            <a:ext cx="2804160" cy="21031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77000" y="1248418"/>
            <a:ext cx="2456122" cy="369332"/>
          </a:xfrm>
          <a:prstGeom prst="rect">
            <a:avLst/>
          </a:prstGeom>
        </p:spPr>
        <p:txBody>
          <a:bodyPr wrap="none">
            <a:spAutoFit/>
          </a:bodyPr>
          <a:lstStyle/>
          <a:p>
            <a:pPr marL="285750" indent="-285750">
              <a:buFont typeface="Arial" panose="020B0604020202020204" pitchFamily="34" charset="0"/>
              <a:buChar char="•"/>
            </a:pPr>
            <a:r>
              <a:rPr lang="sr-Latn-RS" dirty="0"/>
              <a:t> </a:t>
            </a:r>
            <a:r>
              <a:rPr lang="sr-Latn-RS" dirty="0" smtClean="0"/>
              <a:t> HBIS - </a:t>
            </a:r>
            <a:r>
              <a:rPr lang="en-US" dirty="0" smtClean="0"/>
              <a:t>Ironworks</a:t>
            </a:r>
            <a:endParaRPr lang="en-US" dirty="0"/>
          </a:p>
        </p:txBody>
      </p:sp>
    </p:spTree>
    <p:extLst>
      <p:ext uri="{BB962C8B-B14F-4D97-AF65-F5344CB8AC3E}">
        <p14:creationId xmlns:p14="http://schemas.microsoft.com/office/powerpoint/2010/main" val="134080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endParaRPr lang="en-US" dirty="0"/>
          </a:p>
        </p:txBody>
      </p:sp>
      <p:sp>
        <p:nvSpPr>
          <p:cNvPr id="4" name="Content Placeholder 3"/>
          <p:cNvSpPr>
            <a:spLocks noGrp="1"/>
          </p:cNvSpPr>
          <p:nvPr>
            <p:ph idx="1"/>
          </p:nvPr>
        </p:nvSpPr>
        <p:spPr>
          <a:xfrm>
            <a:off x="304800" y="1295400"/>
            <a:ext cx="8382000" cy="5279136"/>
          </a:xfrm>
        </p:spPr>
        <p:txBody>
          <a:bodyPr/>
          <a:lstStyle/>
          <a:p>
            <a:pPr marL="109728" indent="0">
              <a:buNone/>
            </a:pPr>
            <a:r>
              <a:rPr lang="sr-Latn-RS" dirty="0" smtClean="0"/>
              <a:t> </a:t>
            </a:r>
            <a:endParaRPr lang="en-US" dirty="0"/>
          </a:p>
        </p:txBody>
      </p:sp>
      <p:sp>
        <p:nvSpPr>
          <p:cNvPr id="3" name="Rectangle 2"/>
          <p:cNvSpPr/>
          <p:nvPr/>
        </p:nvSpPr>
        <p:spPr>
          <a:xfrm>
            <a:off x="609600" y="609600"/>
            <a:ext cx="3055645" cy="477054"/>
          </a:xfrm>
          <a:prstGeom prst="rect">
            <a:avLst/>
          </a:prstGeom>
        </p:spPr>
        <p:txBody>
          <a:bodyPr wrap="none">
            <a:spAutoFit/>
          </a:bodyPr>
          <a:lstStyle/>
          <a:p>
            <a:pPr marL="342900" indent="-342900">
              <a:buFont typeface="Arial" panose="020B0604020202020204" pitchFamily="34" charset="0"/>
              <a:buChar char="•"/>
            </a:pPr>
            <a:r>
              <a:rPr lang="en-US" sz="2500" b="1" dirty="0"/>
              <a:t>Heat </a:t>
            </a:r>
            <a:r>
              <a:rPr lang="en-US" sz="2500" b="1" dirty="0" smtClean="0"/>
              <a:t>treatment</a:t>
            </a:r>
            <a:endParaRPr lang="sr-Latn-RS" sz="2500" b="1" dirty="0" smtClean="0"/>
          </a:p>
        </p:txBody>
      </p:sp>
      <p:sp>
        <p:nvSpPr>
          <p:cNvPr id="5" name="Rectangle 4"/>
          <p:cNvSpPr/>
          <p:nvPr/>
        </p:nvSpPr>
        <p:spPr>
          <a:xfrm>
            <a:off x="609600" y="3429000"/>
            <a:ext cx="7315200" cy="3293209"/>
          </a:xfrm>
          <a:prstGeom prst="rect">
            <a:avLst/>
          </a:prstGeom>
        </p:spPr>
        <p:txBody>
          <a:bodyPr wrap="square">
            <a:spAutoFit/>
          </a:bodyPr>
          <a:lstStyle/>
          <a:p>
            <a:r>
              <a:rPr lang="en-US" sz="2300" b="1" i="1" dirty="0" smtClean="0"/>
              <a:t>Annealing</a:t>
            </a:r>
            <a:endParaRPr lang="sr-Latn-RS" sz="2300" b="1" i="1" dirty="0" smtClean="0"/>
          </a:p>
          <a:p>
            <a:endParaRPr lang="en-US" sz="2300" b="1" i="1" dirty="0"/>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Annealing </a:t>
            </a:r>
            <a:r>
              <a:rPr lang="en-US" dirty="0">
                <a:latin typeface="Calibri" panose="020F0502020204030204" pitchFamily="34" charset="0"/>
                <a:cs typeface="Calibri" panose="020F0502020204030204" pitchFamily="34" charset="0"/>
              </a:rPr>
              <a:t>is a heat treatment of metal, most often steel, which involves heating it to a certain temperature, holding it at that temperature, and slowly cooling it</a:t>
            </a:r>
            <a:r>
              <a:rPr lang="en-US" dirty="0" smtClean="0">
                <a:latin typeface="Calibri" panose="020F0502020204030204" pitchFamily="34" charset="0"/>
                <a:cs typeface="Calibri" panose="020F0502020204030204" pitchFamily="34" charset="0"/>
              </a:rPr>
              <a:t>.</a:t>
            </a:r>
            <a:endParaRPr lang="sr-Latn-R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purpose of annealing is to soften the material for easier mechanical processing.</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Removes residual stresses that occur as a result of previous processes such as rolling, forging or tempering.</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Materials are also prepared for subsequent steps of thermal or mechanical processing.</a:t>
            </a:r>
          </a:p>
        </p:txBody>
      </p:sp>
      <p:pic>
        <p:nvPicPr>
          <p:cNvPr id="1026" name="Picture 2" descr="C:\Users\ALTECH-50\Desktop\ChatGPT Image Nov 26 2025 at 03_53_55 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700" y="1164336"/>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002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1107</TotalTime>
  <Words>907</Words>
  <Application>Microsoft Office PowerPoint</Application>
  <PresentationFormat>On-screen Show (4:3)</PresentationFormat>
  <Paragraphs>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Urban</vt:lpstr>
      <vt:lpstr> </vt:lpstr>
      <vt:lpstr> </vt:lpstr>
      <vt:lpstr> </vt:lpstr>
      <vt:lpstr>Our main products:</vt:lpstr>
      <vt:lpstr> </vt:lpstr>
      <vt:lpstr> </vt:lpstr>
      <vt:lpstr> </vt:lpstr>
      <vt:lpstr> </vt:lpstr>
      <vt:lpstr> </vt:lpstr>
      <vt:lpstr>          Normalizing  </vt:lpstr>
      <vt:lpstr> </vt:lpstr>
      <vt:lpstr> </vt:lpstr>
      <vt:lpstr> </vt:lpstr>
      <vt:lpstr>  </vt:lpstr>
      <vt:lpstr> </vt:lpstr>
      <vt:lpstr> </vt:lpstr>
      <vt:lpstr>Visions and goals of our company</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ALTECH-50</dc:creator>
  <cp:lastModifiedBy>ALTECH-50</cp:lastModifiedBy>
  <cp:revision>80</cp:revision>
  <dcterms:created xsi:type="dcterms:W3CDTF">2025-03-18T07:52:20Z</dcterms:created>
  <dcterms:modified xsi:type="dcterms:W3CDTF">2025-12-16T11:39:31Z</dcterms:modified>
</cp:coreProperties>
</file>